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84" r:id="rId2"/>
    <p:sldId id="305" r:id="rId3"/>
    <p:sldId id="306" r:id="rId4"/>
    <p:sldId id="307" r:id="rId5"/>
    <p:sldId id="308" r:id="rId6"/>
    <p:sldId id="309" r:id="rId7"/>
    <p:sldId id="310" r:id="rId8"/>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608">
          <p15:clr>
            <a:srgbClr val="A4A3A4"/>
          </p15:clr>
        </p15:guide>
        <p15:guide id="2" orient="horz" pos="431">
          <p15:clr>
            <a:srgbClr val="A4A3A4"/>
          </p15:clr>
        </p15:guide>
        <p15:guide id="3" orient="horz" pos="1248">
          <p15:clr>
            <a:srgbClr val="A4A3A4"/>
          </p15:clr>
        </p15:guide>
        <p15:guide id="4" orient="horz" pos="772">
          <p15:clr>
            <a:srgbClr val="A4A3A4"/>
          </p15:clr>
        </p15:guide>
        <p15:guide id="5" pos="568">
          <p15:clr>
            <a:srgbClr val="A4A3A4"/>
          </p15:clr>
        </p15:guide>
        <p15:guide id="6" pos="2701">
          <p15:clr>
            <a:srgbClr val="A4A3A4"/>
          </p15:clr>
        </p15:guide>
        <p15:guide id="7" pos="5292">
          <p15:clr>
            <a:srgbClr val="A4A3A4"/>
          </p15:clr>
        </p15:guide>
        <p15:guide id="8" pos="2945">
          <p15:clr>
            <a:srgbClr val="A4A3A4"/>
          </p15:clr>
        </p15:guide>
        <p15:guide id="9" pos="4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4E39"/>
    <a:srgbClr val="393035"/>
    <a:srgbClr val="D7372C"/>
    <a:srgbClr val="B0AB0A"/>
    <a:srgbClr val="727271"/>
    <a:srgbClr val="DCD023"/>
    <a:srgbClr val="FEF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8992" autoAdjust="0"/>
  </p:normalViewPr>
  <p:slideViewPr>
    <p:cSldViewPr snapToGrid="0" snapToObjects="1">
      <p:cViewPr varScale="1">
        <p:scale>
          <a:sx n="75" d="100"/>
          <a:sy n="75" d="100"/>
        </p:scale>
        <p:origin x="2680" y="160"/>
      </p:cViewPr>
      <p:guideLst>
        <p:guide orient="horz" pos="3608"/>
        <p:guide orient="horz" pos="431"/>
        <p:guide orient="horz" pos="1248"/>
        <p:guide orient="horz" pos="772"/>
        <p:guide pos="568"/>
        <p:guide pos="2701"/>
        <p:guide pos="5292"/>
        <p:guide pos="2945"/>
        <p:guide pos="44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14A67A-10E0-40B2-8307-2474CE175E76}" type="datetimeFigureOut">
              <a:rPr lang="da-DK"/>
              <a:pPr>
                <a:defRPr/>
              </a:pPr>
              <a:t>05.08.2020</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4AB7650-62D2-495D-A20C-949D1150E32E}" type="slidenum">
              <a:rPr lang="da-DK"/>
              <a:pPr>
                <a:defRPr/>
              </a:pPr>
              <a:t>‹nr.›</a:t>
            </a:fld>
            <a:endParaRPr lang="da-DK"/>
          </a:p>
        </p:txBody>
      </p:sp>
    </p:spTree>
    <p:extLst>
      <p:ext uri="{BB962C8B-B14F-4D97-AF65-F5344CB8AC3E}">
        <p14:creationId xmlns:p14="http://schemas.microsoft.com/office/powerpoint/2010/main" val="557227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a-DK" sz="1200" b="0" kern="1200" dirty="0" err="1">
                <a:solidFill>
                  <a:schemeClr val="tx1"/>
                </a:solidFill>
                <a:effectLst/>
                <a:latin typeface="+mn-lt"/>
                <a:ea typeface="+mn-ea"/>
                <a:cs typeface="+mn-cs"/>
              </a:rPr>
              <a:t>Lesson</a:t>
            </a:r>
            <a:r>
              <a:rPr lang="da-DK" sz="1200" b="0" kern="1200" dirty="0">
                <a:solidFill>
                  <a:schemeClr val="tx1"/>
                </a:solidFill>
                <a:effectLst/>
                <a:latin typeface="+mn-lt"/>
                <a:ea typeface="+mn-ea"/>
                <a:cs typeface="+mn-cs"/>
              </a:rPr>
              <a:t> </a:t>
            </a:r>
            <a:r>
              <a:rPr lang="da-DK" sz="1200" b="0" kern="1200" baseline="0" dirty="0">
                <a:solidFill>
                  <a:schemeClr val="tx1"/>
                </a:solidFill>
                <a:effectLst/>
                <a:latin typeface="+mn-lt"/>
                <a:ea typeface="+mn-ea"/>
                <a:cs typeface="+mn-cs"/>
              </a:rPr>
              <a:t>6</a:t>
            </a:r>
            <a:endParaRPr lang="da-DK" sz="1200" b="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b="0" kern="1200" dirty="0">
                <a:solidFill>
                  <a:schemeClr val="tx1"/>
                </a:solidFill>
                <a:effectLst/>
                <a:latin typeface="+mn-lt"/>
                <a:ea typeface="+mn-ea"/>
                <a:cs typeface="+mn-cs"/>
              </a:rPr>
              <a:t>The </a:t>
            </a:r>
            <a:r>
              <a:rPr lang="da-DK" sz="1200" b="0" kern="1200" dirty="0" err="1">
                <a:solidFill>
                  <a:schemeClr val="tx1"/>
                </a:solidFill>
                <a:effectLst/>
                <a:latin typeface="+mn-lt"/>
                <a:ea typeface="+mn-ea"/>
                <a:cs typeface="+mn-cs"/>
              </a:rPr>
              <a:t>aim</a:t>
            </a:r>
            <a:r>
              <a:rPr lang="da-DK" sz="1200" b="0" kern="1200" dirty="0">
                <a:solidFill>
                  <a:schemeClr val="tx1"/>
                </a:solidFill>
                <a:effectLst/>
                <a:latin typeface="+mn-lt"/>
                <a:ea typeface="+mn-ea"/>
                <a:cs typeface="+mn-cs"/>
              </a:rPr>
              <a:t> of </a:t>
            </a:r>
            <a:r>
              <a:rPr lang="da-DK" sz="1200" b="0" kern="1200" dirty="0" err="1">
                <a:solidFill>
                  <a:schemeClr val="tx1"/>
                </a:solidFill>
                <a:effectLst/>
                <a:latin typeface="+mn-lt"/>
                <a:ea typeface="+mn-ea"/>
                <a:cs typeface="+mn-cs"/>
              </a:rPr>
              <a:t>this</a:t>
            </a:r>
            <a:r>
              <a:rPr lang="da-DK" sz="1200" b="0" kern="1200" dirty="0">
                <a:solidFill>
                  <a:schemeClr val="tx1"/>
                </a:solidFill>
                <a:effectLst/>
                <a:latin typeface="+mn-lt"/>
                <a:ea typeface="+mn-ea"/>
                <a:cs typeface="+mn-cs"/>
              </a:rPr>
              <a:t> </a:t>
            </a:r>
            <a:r>
              <a:rPr lang="da-DK" sz="1200" b="0" kern="1200" dirty="0" err="1">
                <a:solidFill>
                  <a:schemeClr val="tx1"/>
                </a:solidFill>
                <a:effectLst/>
                <a:latin typeface="+mn-lt"/>
                <a:ea typeface="+mn-ea"/>
                <a:cs typeface="+mn-cs"/>
              </a:rPr>
              <a:t>lesson</a:t>
            </a:r>
            <a:r>
              <a:rPr lang="da-DK" sz="1200" b="0" kern="1200" dirty="0">
                <a:solidFill>
                  <a:schemeClr val="tx1"/>
                </a:solidFill>
                <a:effectLst/>
                <a:latin typeface="+mn-lt"/>
                <a:ea typeface="+mn-ea"/>
                <a:cs typeface="+mn-cs"/>
              </a:rPr>
              <a:t> is to </a:t>
            </a:r>
            <a:r>
              <a:rPr lang="da-DK" sz="1200" b="0" kern="1200" dirty="0" err="1">
                <a:solidFill>
                  <a:schemeClr val="tx1"/>
                </a:solidFill>
                <a:effectLst/>
                <a:latin typeface="+mn-lt"/>
                <a:ea typeface="+mn-ea"/>
                <a:cs typeface="+mn-cs"/>
              </a:rPr>
              <a:t>introduce</a:t>
            </a:r>
            <a:r>
              <a:rPr lang="da-DK" sz="1200" b="0" kern="1200" dirty="0">
                <a:solidFill>
                  <a:schemeClr val="tx1"/>
                </a:solidFill>
                <a:effectLst/>
                <a:latin typeface="+mn-lt"/>
                <a:ea typeface="+mn-ea"/>
                <a:cs typeface="+mn-cs"/>
              </a:rPr>
              <a:t> the students to the </a:t>
            </a:r>
            <a:r>
              <a:rPr lang="da-DK" sz="1200" b="0" kern="1200" dirty="0" err="1">
                <a:solidFill>
                  <a:schemeClr val="tx1"/>
                </a:solidFill>
                <a:effectLst/>
                <a:latin typeface="+mn-lt"/>
                <a:ea typeface="+mn-ea"/>
                <a:cs typeface="+mn-cs"/>
              </a:rPr>
              <a:t>community-building</a:t>
            </a:r>
            <a:r>
              <a:rPr lang="da-DK" sz="1200" b="0" kern="1200" dirty="0">
                <a:solidFill>
                  <a:schemeClr val="tx1"/>
                </a:solidFill>
                <a:effectLst/>
                <a:latin typeface="+mn-lt"/>
                <a:ea typeface="+mn-ea"/>
                <a:cs typeface="+mn-cs"/>
              </a:rPr>
              <a:t> </a:t>
            </a:r>
            <a:r>
              <a:rPr lang="da-DK" sz="1200" b="0" kern="1200" dirty="0" err="1">
                <a:solidFill>
                  <a:schemeClr val="tx1"/>
                </a:solidFill>
                <a:effectLst/>
                <a:latin typeface="+mn-lt"/>
                <a:ea typeface="+mn-ea"/>
                <a:cs typeface="+mn-cs"/>
              </a:rPr>
              <a:t>activities</a:t>
            </a:r>
            <a:r>
              <a:rPr lang="da-DK" sz="1200" b="0" kern="1200" dirty="0">
                <a:solidFill>
                  <a:schemeClr val="tx1"/>
                </a:solidFill>
                <a:effectLst/>
                <a:latin typeface="+mn-lt"/>
                <a:ea typeface="+mn-ea"/>
                <a:cs typeface="+mn-cs"/>
              </a:rPr>
              <a:t> </a:t>
            </a:r>
            <a:r>
              <a:rPr lang="da-DK" sz="1200" b="0" kern="1200" dirty="0" err="1">
                <a:solidFill>
                  <a:schemeClr val="tx1"/>
                </a:solidFill>
                <a:effectLst/>
                <a:latin typeface="+mn-lt"/>
                <a:ea typeface="+mn-ea"/>
                <a:cs typeface="+mn-cs"/>
              </a:rPr>
              <a:t>that</a:t>
            </a:r>
            <a:r>
              <a:rPr lang="da-DK" sz="1200" b="0" kern="1200" dirty="0">
                <a:solidFill>
                  <a:schemeClr val="tx1"/>
                </a:solidFill>
                <a:effectLst/>
                <a:latin typeface="+mn-lt"/>
                <a:ea typeface="+mn-ea"/>
                <a:cs typeface="+mn-cs"/>
              </a:rPr>
              <a:t> </a:t>
            </a:r>
            <a:r>
              <a:rPr lang="da-DK" sz="1200" b="0" kern="1200" dirty="0" err="1">
                <a:solidFill>
                  <a:schemeClr val="tx1"/>
                </a:solidFill>
                <a:effectLst/>
                <a:latin typeface="+mn-lt"/>
                <a:ea typeface="+mn-ea"/>
                <a:cs typeface="+mn-cs"/>
              </a:rPr>
              <a:t>will</a:t>
            </a:r>
            <a:r>
              <a:rPr lang="da-DK" sz="1200" b="0" kern="1200" dirty="0">
                <a:solidFill>
                  <a:schemeClr val="tx1"/>
                </a:solidFill>
                <a:effectLst/>
                <a:latin typeface="+mn-lt"/>
                <a:ea typeface="+mn-ea"/>
                <a:cs typeface="+mn-cs"/>
              </a:rPr>
              <a:t> </a:t>
            </a:r>
            <a:r>
              <a:rPr lang="da-DK" sz="1200" b="0" kern="1200" dirty="0" err="1">
                <a:solidFill>
                  <a:schemeClr val="tx1"/>
                </a:solidFill>
                <a:effectLst/>
                <a:latin typeface="+mn-lt"/>
                <a:ea typeface="+mn-ea"/>
                <a:cs typeface="+mn-cs"/>
              </a:rPr>
              <a:t>greatly</a:t>
            </a:r>
            <a:r>
              <a:rPr lang="da-DK" sz="1200" b="0" kern="1200" dirty="0">
                <a:solidFill>
                  <a:schemeClr val="tx1"/>
                </a:solidFill>
                <a:effectLst/>
                <a:latin typeface="+mn-lt"/>
                <a:ea typeface="+mn-ea"/>
                <a:cs typeface="+mn-cs"/>
              </a:rPr>
              <a:t> support the </a:t>
            </a:r>
            <a:r>
              <a:rPr lang="da-DK" sz="1200" b="0" kern="1200" dirty="0" err="1">
                <a:solidFill>
                  <a:schemeClr val="tx1"/>
                </a:solidFill>
                <a:effectLst/>
                <a:latin typeface="+mn-lt"/>
                <a:ea typeface="+mn-ea"/>
                <a:cs typeface="+mn-cs"/>
              </a:rPr>
              <a:t>creation</a:t>
            </a:r>
            <a:r>
              <a:rPr lang="da-DK" sz="1200" b="0" kern="1200" dirty="0">
                <a:solidFill>
                  <a:schemeClr val="tx1"/>
                </a:solidFill>
                <a:effectLst/>
                <a:latin typeface="+mn-lt"/>
                <a:ea typeface="+mn-ea"/>
                <a:cs typeface="+mn-cs"/>
              </a:rPr>
              <a:t> of a </a:t>
            </a:r>
            <a:r>
              <a:rPr lang="da-DK" sz="1200" b="0" kern="1200" dirty="0" err="1">
                <a:solidFill>
                  <a:schemeClr val="tx1"/>
                </a:solidFill>
                <a:effectLst/>
                <a:latin typeface="+mn-lt"/>
                <a:ea typeface="+mn-ea"/>
                <a:cs typeface="+mn-cs"/>
              </a:rPr>
              <a:t>strong</a:t>
            </a:r>
            <a:r>
              <a:rPr lang="da-DK" sz="1200" b="0" kern="1200" dirty="0">
                <a:solidFill>
                  <a:schemeClr val="tx1"/>
                </a:solidFill>
                <a:effectLst/>
                <a:latin typeface="+mn-lt"/>
                <a:ea typeface="+mn-ea"/>
                <a:cs typeface="+mn-cs"/>
              </a:rPr>
              <a:t> </a:t>
            </a:r>
            <a:r>
              <a:rPr lang="da-DK" sz="1200" b="0" kern="1200" dirty="0" err="1">
                <a:solidFill>
                  <a:schemeClr val="tx1"/>
                </a:solidFill>
                <a:effectLst/>
                <a:latin typeface="+mn-lt"/>
                <a:ea typeface="+mn-ea"/>
                <a:cs typeface="+mn-cs"/>
              </a:rPr>
              <a:t>community</a:t>
            </a:r>
            <a:r>
              <a:rPr lang="da-DK" sz="1200" b="0" kern="1200" dirty="0">
                <a:solidFill>
                  <a:schemeClr val="tx1"/>
                </a:solidFill>
                <a:effectLst/>
                <a:latin typeface="+mn-lt"/>
                <a:ea typeface="+mn-ea"/>
                <a:cs typeface="+mn-cs"/>
              </a:rPr>
              <a:t>. The </a:t>
            </a:r>
            <a:r>
              <a:rPr lang="da-DK" sz="1200" b="0" kern="1200" dirty="0" err="1">
                <a:solidFill>
                  <a:schemeClr val="tx1"/>
                </a:solidFill>
                <a:effectLst/>
                <a:latin typeface="+mn-lt"/>
                <a:ea typeface="+mn-ea"/>
                <a:cs typeface="+mn-cs"/>
              </a:rPr>
              <a:t>lesson</a:t>
            </a:r>
            <a:r>
              <a:rPr lang="da-DK" sz="1200" b="0" kern="1200" dirty="0">
                <a:solidFill>
                  <a:schemeClr val="tx1"/>
                </a:solidFill>
                <a:effectLst/>
                <a:latin typeface="+mn-lt"/>
                <a:ea typeface="+mn-ea"/>
                <a:cs typeface="+mn-cs"/>
              </a:rPr>
              <a:t> </a:t>
            </a:r>
            <a:r>
              <a:rPr lang="da-DK" sz="1200" b="0" kern="1200" dirty="0" err="1">
                <a:solidFill>
                  <a:schemeClr val="tx1"/>
                </a:solidFill>
                <a:effectLst/>
                <a:latin typeface="+mn-lt"/>
                <a:ea typeface="+mn-ea"/>
                <a:cs typeface="+mn-cs"/>
              </a:rPr>
              <a:t>will</a:t>
            </a:r>
            <a:r>
              <a:rPr lang="da-DK" sz="1200" b="0" kern="1200" baseline="0" dirty="0">
                <a:solidFill>
                  <a:schemeClr val="tx1"/>
                </a:solidFill>
                <a:effectLst/>
                <a:latin typeface="+mn-lt"/>
                <a:ea typeface="+mn-ea"/>
                <a:cs typeface="+mn-cs"/>
              </a:rPr>
              <a:t> </a:t>
            </a:r>
            <a:r>
              <a:rPr lang="da-DK" sz="1200" b="0" kern="1200" baseline="0" dirty="0" err="1">
                <a:solidFill>
                  <a:schemeClr val="tx1"/>
                </a:solidFill>
                <a:effectLst/>
                <a:latin typeface="+mn-lt"/>
                <a:ea typeface="+mn-ea"/>
                <a:cs typeface="+mn-cs"/>
              </a:rPr>
              <a:t>be</a:t>
            </a:r>
            <a:r>
              <a:rPr lang="da-DK" sz="1200" b="0" kern="1200" baseline="0" dirty="0">
                <a:solidFill>
                  <a:schemeClr val="tx1"/>
                </a:solidFill>
                <a:effectLst/>
                <a:latin typeface="+mn-lt"/>
                <a:ea typeface="+mn-ea"/>
                <a:cs typeface="+mn-cs"/>
              </a:rPr>
              <a:t> in the </a:t>
            </a:r>
            <a:r>
              <a:rPr lang="da-DK" sz="1200" b="0" kern="1200" baseline="0" dirty="0" err="1">
                <a:solidFill>
                  <a:schemeClr val="tx1"/>
                </a:solidFill>
                <a:effectLst/>
                <a:latin typeface="+mn-lt"/>
                <a:ea typeface="+mn-ea"/>
                <a:cs typeface="+mn-cs"/>
              </a:rPr>
              <a:t>month</a:t>
            </a:r>
            <a:r>
              <a:rPr lang="da-DK" sz="1200" b="0" kern="1200" baseline="0" dirty="0">
                <a:solidFill>
                  <a:schemeClr val="tx1"/>
                </a:solidFill>
                <a:effectLst/>
                <a:latin typeface="+mn-lt"/>
                <a:ea typeface="+mn-ea"/>
                <a:cs typeface="+mn-cs"/>
              </a:rPr>
              <a:t> of November.</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sz="1200" b="1" kern="1200" dirty="0">
              <a:solidFill>
                <a:schemeClr val="tx1"/>
              </a:solidFill>
              <a:effectLst/>
              <a:latin typeface="+mn-lt"/>
              <a:ea typeface="+mn-ea"/>
              <a:cs typeface="+mn-cs"/>
            </a:endParaRPr>
          </a:p>
          <a:p>
            <a:endParaRPr lang="da-DK" altLang="da-DK" dirty="0"/>
          </a:p>
          <a:p>
            <a:r>
              <a:rPr lang="en-US" sz="1200" b="1" i="0" kern="1200" dirty="0">
                <a:solidFill>
                  <a:schemeClr val="tx1"/>
                </a:solidFill>
                <a:effectLst/>
                <a:latin typeface="+mn-lt"/>
                <a:ea typeface="+mn-ea"/>
                <a:cs typeface="+mn-cs"/>
              </a:rPr>
              <a:t>All rights reserved. Reproduction of the material without </a:t>
            </a:r>
            <a:r>
              <a:rPr lang="en-US" sz="1200" b="1" i="0" kern="1200" dirty="0" err="1">
                <a:solidFill>
                  <a:schemeClr val="tx1"/>
                </a:solidFill>
                <a:effectLst/>
                <a:latin typeface="+mn-lt"/>
                <a:ea typeface="+mn-ea"/>
                <a:cs typeface="+mn-cs"/>
              </a:rPr>
              <a:t>Ventilens</a:t>
            </a:r>
            <a:r>
              <a:rPr lang="en-US" sz="1200" b="1" i="0" kern="1200" dirty="0">
                <a:solidFill>
                  <a:schemeClr val="tx1"/>
                </a:solidFill>
                <a:effectLst/>
                <a:latin typeface="+mn-lt"/>
                <a:ea typeface="+mn-ea"/>
                <a:cs typeface="+mn-cs"/>
              </a:rPr>
              <a:t> written consent is not permitted according to applicable Danish copyright law, © 2017 Ventilen Danmark </a:t>
            </a:r>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1</a:t>
            </a:fld>
            <a:endParaRPr lang="da-DK"/>
          </a:p>
        </p:txBody>
      </p:sp>
    </p:spTree>
    <p:extLst>
      <p:ext uri="{BB962C8B-B14F-4D97-AF65-F5344CB8AC3E}">
        <p14:creationId xmlns:p14="http://schemas.microsoft.com/office/powerpoint/2010/main" val="69915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da-DK" dirty="0"/>
              <a:t>2 min.</a:t>
            </a:r>
          </a:p>
          <a:p>
            <a:r>
              <a:rPr lang="da-DK" dirty="0"/>
              <a:t>Go</a:t>
            </a:r>
            <a:r>
              <a:rPr lang="da-DK" baseline="0" dirty="0"/>
              <a:t> over the program for the </a:t>
            </a:r>
            <a:r>
              <a:rPr lang="da-DK" baseline="0" dirty="0" err="1"/>
              <a:t>lesson</a:t>
            </a:r>
            <a:r>
              <a:rPr lang="da-DK" baseline="0" dirty="0"/>
              <a:t>.</a:t>
            </a:r>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2</a:t>
            </a:fld>
            <a:endParaRPr lang="da-DK"/>
          </a:p>
        </p:txBody>
      </p:sp>
    </p:spTree>
    <p:extLst>
      <p:ext uri="{BB962C8B-B14F-4D97-AF65-F5344CB8AC3E}">
        <p14:creationId xmlns:p14="http://schemas.microsoft.com/office/powerpoint/2010/main" val="319697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en-US" noProof="0" dirty="0"/>
              <a:t>5 min.</a:t>
            </a:r>
          </a:p>
          <a:p>
            <a:r>
              <a:rPr lang="en-US" noProof="0" dirty="0"/>
              <a:t>Community-building is an</a:t>
            </a:r>
            <a:r>
              <a:rPr lang="en-US" baseline="0" noProof="0" dirty="0"/>
              <a:t> active word – something one must </a:t>
            </a:r>
            <a:r>
              <a:rPr lang="en-US" i="1" baseline="0" noProof="0" dirty="0"/>
              <a:t>do. </a:t>
            </a:r>
            <a:r>
              <a:rPr lang="en-US" i="0" baseline="0" noProof="0" dirty="0"/>
              <a:t>The goal is for students will get to know each other across the classroom, so they will be good at working together and can be good colleagues to each other.</a:t>
            </a:r>
          </a:p>
          <a:p>
            <a:r>
              <a:rPr lang="en-US" i="0" baseline="0" noProof="0" dirty="0"/>
              <a:t>When companies spend many resources on team-building, it is also in recognition of the fact that employees should get to know each other and do things together outside of the company’s usual setting so that they can become better colleagues and thereby perform better in the workplace. They call it team-building, we call it community-building, and the principle is the same.</a:t>
            </a:r>
          </a:p>
          <a:p>
            <a:endParaRPr lang="en-US" i="0" baseline="0" noProof="0" dirty="0">
              <a:sym typeface="Wingdings" panose="05000000000000000000" pitchFamily="2" charset="2"/>
            </a:endParaRPr>
          </a:p>
          <a:p>
            <a:r>
              <a:rPr lang="en-US" i="0" baseline="0" noProof="0" dirty="0">
                <a:sym typeface="Wingdings" panose="05000000000000000000" pitchFamily="2" charset="2"/>
              </a:rPr>
              <a:t>If students get to know each other better, they will also be likely to show greater tolerance and understanding for one another. It is easier to be considerate of people one knows.</a:t>
            </a:r>
          </a:p>
          <a:p>
            <a:endParaRPr lang="en-US" i="0" baseline="0" noProof="0" dirty="0">
              <a:sym typeface="Wingdings" panose="05000000000000000000" pitchFamily="2" charset="2"/>
            </a:endParaRPr>
          </a:p>
          <a:p>
            <a:r>
              <a:rPr lang="en-US" i="0" baseline="0" noProof="0" dirty="0">
                <a:sym typeface="Wingdings" panose="05000000000000000000" pitchFamily="2" charset="2"/>
              </a:rPr>
              <a:t>Refer to the quote from the Director of </a:t>
            </a:r>
            <a:r>
              <a:rPr lang="en-US" i="0" baseline="0" noProof="0" dirty="0" err="1">
                <a:sym typeface="Wingdings" panose="05000000000000000000" pitchFamily="2" charset="2"/>
              </a:rPr>
              <a:t>Nykredit</a:t>
            </a:r>
            <a:r>
              <a:rPr lang="en-US" i="0" baseline="0" noProof="0" dirty="0">
                <a:sym typeface="Wingdings" panose="05000000000000000000" pitchFamily="2" charset="2"/>
              </a:rPr>
              <a:t> that emphasizes a good sense of community between her employees – they are also skills that are valued when one, in the future, must search for a job.</a:t>
            </a:r>
            <a:r>
              <a:rPr lang="en-US" noProof="0"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noProof="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a:t>It might be nice to ask the students if they know of or have done</a:t>
            </a:r>
            <a:r>
              <a:rPr lang="en-US" baseline="0" noProof="0" dirty="0"/>
              <a:t> community-building exercises in other contexts, e.g. in sports clubs, at a part-time job, in primary school, etc.</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3</a:t>
            </a:fld>
            <a:endParaRPr lang="da-DK"/>
          </a:p>
        </p:txBody>
      </p:sp>
    </p:spTree>
    <p:extLst>
      <p:ext uri="{BB962C8B-B14F-4D97-AF65-F5344CB8AC3E}">
        <p14:creationId xmlns:p14="http://schemas.microsoft.com/office/powerpoint/2010/main" val="379993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en-US" noProof="0" dirty="0"/>
              <a:t>10 min.</a:t>
            </a:r>
          </a:p>
          <a:p>
            <a:r>
              <a:rPr lang="en-US" noProof="0" dirty="0"/>
              <a:t>To give the students a taste of what the community-building activities are, you</a:t>
            </a:r>
            <a:r>
              <a:rPr lang="en-US" baseline="0" noProof="0" dirty="0"/>
              <a:t> will initiate a teacher-led community-building activity. It is up to you which activity you want to choose, it should just not last longer than 10 minutes – it can e.g. be ‘Draw a circle,’ ‘Poncho,’ or ‘Clap in the dark.’</a:t>
            </a:r>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4</a:t>
            </a:fld>
            <a:endParaRPr lang="da-DK"/>
          </a:p>
        </p:txBody>
      </p:sp>
    </p:spTree>
    <p:extLst>
      <p:ext uri="{BB962C8B-B14F-4D97-AF65-F5344CB8AC3E}">
        <p14:creationId xmlns:p14="http://schemas.microsoft.com/office/powerpoint/2010/main" val="233016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en-US" sz="1200" kern="1200" noProof="0" dirty="0">
                <a:solidFill>
                  <a:schemeClr val="tx1"/>
                </a:solidFill>
                <a:effectLst/>
                <a:latin typeface="+mn-lt"/>
                <a:ea typeface="+mn-ea"/>
                <a:cs typeface="+mn-cs"/>
              </a:rPr>
              <a:t>5 min.</a:t>
            </a:r>
          </a:p>
          <a:p>
            <a:r>
              <a:rPr lang="en-US" sz="1200" kern="1200" noProof="0" dirty="0">
                <a:solidFill>
                  <a:schemeClr val="tx1"/>
                </a:solidFill>
                <a:effectLst/>
                <a:latin typeface="+mn-lt"/>
                <a:ea typeface="+mn-ea"/>
                <a:cs typeface="+mn-cs"/>
              </a:rPr>
              <a:t>It is you as the teacher who creates the planning groups, which are groups with 4 students each. You</a:t>
            </a:r>
            <a:r>
              <a:rPr lang="en-US" sz="1200" kern="1200" baseline="0" noProof="0" dirty="0">
                <a:solidFill>
                  <a:schemeClr val="tx1"/>
                </a:solidFill>
                <a:effectLst/>
                <a:latin typeface="+mn-lt"/>
                <a:ea typeface="+mn-ea"/>
                <a:cs typeface="+mn-cs"/>
              </a:rPr>
              <a:t> will inform the students which group they are in at the end of this lesson, when they must begin planning an activity. </a:t>
            </a:r>
          </a:p>
          <a:p>
            <a:endParaRPr lang="en-US" sz="1200" kern="1200" baseline="0" noProof="0" dirty="0">
              <a:solidFill>
                <a:schemeClr val="tx1"/>
              </a:solidFill>
              <a:effectLst/>
              <a:latin typeface="+mn-lt"/>
              <a:ea typeface="+mn-ea"/>
              <a:cs typeface="+mn-cs"/>
            </a:endParaRPr>
          </a:p>
          <a:p>
            <a:r>
              <a:rPr lang="en-US" sz="1200" kern="1200" baseline="0" noProof="0" dirty="0">
                <a:solidFill>
                  <a:schemeClr val="tx1"/>
                </a:solidFill>
                <a:effectLst/>
                <a:latin typeface="+mn-lt"/>
                <a:ea typeface="+mn-ea"/>
                <a:cs typeface="+mn-cs"/>
              </a:rPr>
              <a:t>Before class, you should fill out the calendar you find on the website. You upload this calendar to the student’s intra, so all groups can see when they must plan an activity. The community-building exercises will continue throughout the rest of school. </a:t>
            </a:r>
            <a:endParaRPr lang="en-US" altLang="da-DK" noProof="0" dirty="0"/>
          </a:p>
          <a:p>
            <a:endParaRPr lang="en-US" altLang="da-DK" noProof="0" dirty="0"/>
          </a:p>
          <a:p>
            <a:r>
              <a:rPr lang="en-US" altLang="da-DK" noProof="0" dirty="0"/>
              <a:t>If there are more than 6 planning groups in the class, there can be months where several</a:t>
            </a:r>
            <a:r>
              <a:rPr lang="en-US" altLang="da-DK" baseline="0" noProof="0" dirty="0"/>
              <a:t> groups do an activity – it can e.g. be in a month where there are special theme days arranged, or where the teaching will be a bit different than normal. It is also possible for a few groups to join forces and plan a larger activity together.</a:t>
            </a:r>
          </a:p>
          <a:p>
            <a:endParaRPr lang="en-US" altLang="da-DK" noProof="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noProof="0" dirty="0">
                <a:sym typeface="Wingdings" panose="05000000000000000000" pitchFamily="2" charset="2"/>
              </a:rPr>
              <a:t>Explain to the students that you as a teacher will also be in charge of some community-building exercises that will take place during class time – and you have hopefully already begun these activities. Both the teacher and student-led community-building exercises are there to strengthen the sense of community. </a:t>
            </a:r>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5</a:t>
            </a:fld>
            <a:endParaRPr lang="da-DK"/>
          </a:p>
        </p:txBody>
      </p:sp>
    </p:spTree>
    <p:extLst>
      <p:ext uri="{BB962C8B-B14F-4D97-AF65-F5344CB8AC3E}">
        <p14:creationId xmlns:p14="http://schemas.microsoft.com/office/powerpoint/2010/main" val="116317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en-US" altLang="da-DK" noProof="0" dirty="0"/>
              <a:t>5 min.</a:t>
            </a:r>
          </a:p>
          <a:p>
            <a:r>
              <a:rPr lang="en-US" altLang="da-DK" noProof="0" dirty="0"/>
              <a:t>The planning group is as the host of</a:t>
            </a:r>
            <a:r>
              <a:rPr lang="en-US" altLang="da-DK" baseline="0" noProof="0" dirty="0"/>
              <a:t> the activity and the students responsible must make sure that everyone is invited. Some students may have excuses for not participating, and others might hesitate and may need an extra invitation before they participate.</a:t>
            </a:r>
          </a:p>
          <a:p>
            <a:r>
              <a:rPr lang="en-US" altLang="da-DK" noProof="0" dirty="0"/>
              <a:t> </a:t>
            </a:r>
          </a:p>
          <a:p>
            <a:r>
              <a:rPr lang="en-US" altLang="da-DK" noProof="0" dirty="0"/>
              <a:t>The students cannot force</a:t>
            </a:r>
            <a:r>
              <a:rPr lang="en-US" altLang="da-DK" baseline="0" noProof="0" dirty="0"/>
              <a:t> their classmates to participate, but they can make sure that everyone feels they really have been invited.</a:t>
            </a:r>
          </a:p>
          <a:p>
            <a:r>
              <a:rPr lang="en-US" altLang="da-DK" baseline="0" noProof="0" dirty="0"/>
              <a:t>If there is time, you can discuss in class what else makes a ‘good host.’</a:t>
            </a:r>
            <a:endParaRPr lang="en-US" noProof="0"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6</a:t>
            </a:fld>
            <a:endParaRPr lang="da-DK"/>
          </a:p>
        </p:txBody>
      </p:sp>
    </p:spTree>
    <p:extLst>
      <p:ext uri="{BB962C8B-B14F-4D97-AF65-F5344CB8AC3E}">
        <p14:creationId xmlns:p14="http://schemas.microsoft.com/office/powerpoint/2010/main" val="2707753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en-US" noProof="0" dirty="0"/>
              <a:t>20 min.</a:t>
            </a:r>
          </a:p>
          <a:p>
            <a:r>
              <a:rPr lang="en-US" noProof="0" dirty="0"/>
              <a:t>You</a:t>
            </a:r>
            <a:r>
              <a:rPr lang="en-US" baseline="0" noProof="0" dirty="0"/>
              <a:t> can now tell the students who are in planning groups together and ask the groups to get together. </a:t>
            </a:r>
          </a:p>
          <a:p>
            <a:endParaRPr lang="en-US" noProof="0" dirty="0"/>
          </a:p>
          <a:p>
            <a:r>
              <a:rPr lang="en-US" noProof="0" dirty="0"/>
              <a:t>The students must find activities on their own, but the inspiration sheet can be a great help in the beginning, just as</a:t>
            </a:r>
            <a:r>
              <a:rPr lang="en-US" baseline="0" noProof="0" dirty="0"/>
              <a:t> the students can find more inspiration for all kinds of activities on the website, where the class has their own login – remember to add it onto the slide.</a:t>
            </a:r>
            <a:endParaRPr lang="en-US" noProof="0"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7</a:t>
            </a:fld>
            <a:endParaRPr lang="da-DK"/>
          </a:p>
        </p:txBody>
      </p:sp>
    </p:spTree>
    <p:extLst>
      <p:ext uri="{BB962C8B-B14F-4D97-AF65-F5344CB8AC3E}">
        <p14:creationId xmlns:p14="http://schemas.microsoft.com/office/powerpoint/2010/main" val="1009887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4" name="Bildobjekt 3" descr="slide0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390768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spcCol="54000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a:t>Klik for at redigere i master</a:t>
            </a:r>
          </a:p>
        </p:txBody>
      </p:sp>
    </p:spTree>
    <p:extLst>
      <p:ext uri="{BB962C8B-B14F-4D97-AF65-F5344CB8AC3E}">
        <p14:creationId xmlns:p14="http://schemas.microsoft.com/office/powerpoint/2010/main" val="3003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12" name="Bille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E14E39"/>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693870" y="1610810"/>
            <a:ext cx="7707180" cy="4112096"/>
          </a:xfrm>
        </p:spPr>
        <p:txBody>
          <a:bodyPr lIns="0" tIns="0" rIns="0" bIns="0" spcCol="54000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Tree>
    <p:extLst>
      <p:ext uri="{BB962C8B-B14F-4D97-AF65-F5344CB8AC3E}">
        <p14:creationId xmlns:p14="http://schemas.microsoft.com/office/powerpoint/2010/main" val="95318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2" spcCol="540000" anchor="t">
            <a:normAutofit/>
          </a:bodyPr>
          <a:lstStyle>
            <a:lvl1pPr marL="171450" indent="-171450">
              <a:buFont typeface="Arial"/>
              <a:buChar char="•"/>
              <a:defRPr sz="12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a:t>Klik for at redigere i master</a:t>
            </a:r>
          </a:p>
        </p:txBody>
      </p:sp>
      <p:sp>
        <p:nvSpPr>
          <p:cNvPr id="12"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320464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2" spcCol="540000" anchor="t">
            <a:normAutofit/>
          </a:bodyPr>
          <a:lstStyle>
            <a:lvl1pPr marL="171450" indent="-171450">
              <a:buFont typeface="Arial"/>
              <a:buChar char="•"/>
              <a:defRPr sz="12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a:t>Klik for at redigere i master</a:t>
            </a:r>
          </a:p>
        </p:txBody>
      </p:sp>
      <p:sp>
        <p:nvSpPr>
          <p:cNvPr id="9"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359043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12" name="Bille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E14E39"/>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693870" y="1640837"/>
            <a:ext cx="7707180" cy="4112096"/>
          </a:xfrm>
        </p:spPr>
        <p:txBody>
          <a:bodyPr lIns="0" tIns="0" rIns="0" bIns="0" numCol="2" spcCol="54000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dirty="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9"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67645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322898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s">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250849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a:t>Klik for at redigere i master</a:t>
            </a:r>
          </a:p>
        </p:txBody>
      </p:sp>
    </p:spTree>
    <p:extLst>
      <p:ext uri="{BB962C8B-B14F-4D97-AF65-F5344CB8AC3E}">
        <p14:creationId xmlns:p14="http://schemas.microsoft.com/office/powerpoint/2010/main" val="19745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a:t>Klik for at redigere i master</a:t>
            </a:r>
          </a:p>
        </p:txBody>
      </p:sp>
    </p:spTree>
    <p:extLst>
      <p:ext uri="{BB962C8B-B14F-4D97-AF65-F5344CB8AC3E}">
        <p14:creationId xmlns:p14="http://schemas.microsoft.com/office/powerpoint/2010/main" val="62749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12" name="Bildobjekt 11" descr="slide0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a:t>Klik for at redigere i master</a:t>
            </a:r>
          </a:p>
        </p:txBody>
      </p:sp>
    </p:spTree>
    <p:extLst>
      <p:ext uri="{BB962C8B-B14F-4D97-AF65-F5344CB8AC3E}">
        <p14:creationId xmlns:p14="http://schemas.microsoft.com/office/powerpoint/2010/main" val="228460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12" name="Bildobjekt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a:t>Klik for at redigere i master</a:t>
            </a:r>
          </a:p>
        </p:txBody>
      </p:sp>
    </p:spTree>
    <p:extLst>
      <p:ext uri="{BB962C8B-B14F-4D97-AF65-F5344CB8AC3E}">
        <p14:creationId xmlns:p14="http://schemas.microsoft.com/office/powerpoint/2010/main" val="134682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12" name="Bildobjekt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a:t>Klik for at redigere i master</a:t>
            </a:r>
          </a:p>
        </p:txBody>
      </p:sp>
    </p:spTree>
    <p:extLst>
      <p:ext uri="{BB962C8B-B14F-4D97-AF65-F5344CB8AC3E}">
        <p14:creationId xmlns:p14="http://schemas.microsoft.com/office/powerpoint/2010/main" val="250778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1" spcCol="54000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8/5/20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a:t>Klik for at redigere i master</a:t>
            </a:r>
          </a:p>
        </p:txBody>
      </p:sp>
    </p:spTree>
    <p:extLst>
      <p:ext uri="{BB962C8B-B14F-4D97-AF65-F5344CB8AC3E}">
        <p14:creationId xmlns:p14="http://schemas.microsoft.com/office/powerpoint/2010/main" val="150456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dirty="0"/>
              <a:t>Klik for at redigere i master</a:t>
            </a:r>
            <a:endParaRPr lang="en-US" altLang="da-DK"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Klik for at redigere i master</a:t>
            </a:r>
          </a:p>
          <a:p>
            <a:pPr lvl="1"/>
            <a:r>
              <a:rPr lang="da-DK" altLang="da-DK"/>
              <a:t>Andet niveau</a:t>
            </a:r>
          </a:p>
          <a:p>
            <a:pPr lvl="2"/>
            <a:r>
              <a:rPr lang="da-DK" altLang="da-DK"/>
              <a:t>Tredje niveau</a:t>
            </a:r>
          </a:p>
          <a:p>
            <a:pPr lvl="3"/>
            <a:r>
              <a:rPr lang="da-DK" altLang="da-DK"/>
              <a:t>Fjerde niveau</a:t>
            </a:r>
          </a:p>
          <a:p>
            <a:pPr lvl="4"/>
            <a:r>
              <a:rPr lang="da-DK" altLang="da-DK"/>
              <a:t>Femte niveau</a:t>
            </a:r>
            <a:endParaRPr lang="en-US" alt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2000">
                <a:solidFill>
                  <a:schemeClr val="tx1">
                    <a:tint val="75000"/>
                  </a:schemeClr>
                </a:solidFill>
                <a:latin typeface="Georgia"/>
                <a:cs typeface="Georgia"/>
              </a:defRPr>
            </a:lvl1pPr>
          </a:lstStyle>
          <a:p>
            <a:pPr>
              <a:defRPr/>
            </a:pPr>
            <a:fld id="{13B072C7-C5EE-44EE-808D-A0928F0AE4DB}" type="datetimeFigureOut">
              <a:rPr lang="en-US"/>
              <a:pPr>
                <a:defRPr/>
              </a:pPr>
              <a:t>8/5/20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200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a:solidFill>
                  <a:schemeClr val="tx1">
                    <a:tint val="75000"/>
                  </a:schemeClr>
                </a:solidFill>
                <a:latin typeface="Georgia"/>
                <a:cs typeface="Georgia"/>
              </a:defRPr>
            </a:lvl1pPr>
          </a:lstStyle>
          <a:p>
            <a:pPr>
              <a:defRPr/>
            </a:pPr>
            <a:fld id="{615EE9B2-3DDD-4661-8D2D-DB5122AF80D7}"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65" r:id="rId2"/>
    <p:sldLayoutId id="2147484066" r:id="rId3"/>
    <p:sldLayoutId id="2147484058" r:id="rId4"/>
    <p:sldLayoutId id="2147484082" r:id="rId5"/>
    <p:sldLayoutId id="2147484096" r:id="rId6"/>
    <p:sldLayoutId id="2147484084" r:id="rId7"/>
    <p:sldLayoutId id="2147484085" r:id="rId8"/>
    <p:sldLayoutId id="2147484086" r:id="rId9"/>
    <p:sldLayoutId id="2147484087" r:id="rId10"/>
    <p:sldLayoutId id="2147484088" r:id="rId11"/>
    <p:sldLayoutId id="2147484091" r:id="rId12"/>
    <p:sldLayoutId id="2147484092" r:id="rId13"/>
    <p:sldLayoutId id="2147484093" r:id="rId14"/>
  </p:sldLayoutIdLst>
  <p:txStyles>
    <p:titleStyle>
      <a:lvl1pPr algn="ctr" defTabSz="457200" rtl="0" eaLnBrk="0" fontAlgn="base" hangingPunct="0">
        <a:spcBef>
          <a:spcPct val="0"/>
        </a:spcBef>
        <a:spcAft>
          <a:spcPct val="0"/>
        </a:spcAft>
        <a:defRPr sz="20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13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584540" y="567550"/>
            <a:ext cx="8229600" cy="584737"/>
          </a:xfrm>
        </p:spPr>
        <p:txBody>
          <a:bodyPr/>
          <a:lstStyle/>
          <a:p>
            <a:r>
              <a:rPr lang="da-DK" dirty="0" err="1"/>
              <a:t>Community-building</a:t>
            </a:r>
            <a:r>
              <a:rPr lang="da-DK" dirty="0"/>
              <a:t> </a:t>
            </a:r>
            <a:r>
              <a:rPr lang="da-DK" dirty="0" err="1"/>
              <a:t>activities</a:t>
            </a:r>
            <a:endParaRPr lang="da-DK" dirty="0"/>
          </a:p>
        </p:txBody>
      </p:sp>
      <p:sp>
        <p:nvSpPr>
          <p:cNvPr id="6" name="Platshållare för innehåll 2"/>
          <p:cNvSpPr>
            <a:spLocks noGrp="1"/>
          </p:cNvSpPr>
          <p:nvPr>
            <p:ph idx="1"/>
          </p:nvPr>
        </p:nvSpPr>
        <p:spPr>
          <a:xfrm>
            <a:off x="901699" y="2419240"/>
            <a:ext cx="5253567" cy="2758760"/>
          </a:xfrm>
        </p:spPr>
        <p:txBody>
          <a:bodyPr>
            <a:normAutofit/>
          </a:bodyPr>
          <a:lstStyle/>
          <a:p>
            <a:pPr marL="0" indent="0">
              <a:buNone/>
            </a:pPr>
            <a:r>
              <a:rPr lang="en-US" b="1" dirty="0"/>
              <a:t>Contents</a:t>
            </a:r>
          </a:p>
          <a:p>
            <a:pPr lvl="0"/>
            <a:r>
              <a:rPr lang="en-US" dirty="0"/>
              <a:t>Why community-building activities?</a:t>
            </a:r>
          </a:p>
          <a:p>
            <a:pPr lvl="0"/>
            <a:r>
              <a:rPr lang="en-US" dirty="0">
                <a:solidFill>
                  <a:schemeClr val="bg1">
                    <a:lumMod val="50000"/>
                  </a:schemeClr>
                </a:solidFill>
                <a:latin typeface="Georgia" panose="02040502050405020303" pitchFamily="18" charset="0"/>
              </a:rPr>
              <a:t>Both teacher and student-led activities</a:t>
            </a:r>
            <a:endParaRPr lang="en-US" b="1" dirty="0">
              <a:solidFill>
                <a:schemeClr val="bg1">
                  <a:lumMod val="50000"/>
                </a:schemeClr>
              </a:solidFill>
              <a:latin typeface="Georgia" panose="02040502050405020303" pitchFamily="18" charset="0"/>
            </a:endParaRPr>
          </a:p>
          <a:p>
            <a:pPr lvl="0"/>
            <a:r>
              <a:rPr lang="en-US" dirty="0">
                <a:solidFill>
                  <a:schemeClr val="bg1">
                    <a:lumMod val="50000"/>
                  </a:schemeClr>
                </a:solidFill>
                <a:latin typeface="Georgia" panose="02040502050405020303" pitchFamily="18" charset="0"/>
              </a:rPr>
              <a:t>About the planning of activities for others</a:t>
            </a:r>
            <a:endParaRPr lang="en-US" dirty="0"/>
          </a:p>
          <a:p>
            <a:r>
              <a:rPr lang="en-US" dirty="0">
                <a:ea typeface="Helvetica Light"/>
                <a:cs typeface="Helvetica Light"/>
              </a:rPr>
              <a:t>Plan an activity</a:t>
            </a:r>
            <a:endParaRPr lang="en-US" dirty="0"/>
          </a:p>
        </p:txBody>
      </p:sp>
    </p:spTree>
    <p:extLst>
      <p:ext uri="{BB962C8B-B14F-4D97-AF65-F5344CB8AC3E}">
        <p14:creationId xmlns:p14="http://schemas.microsoft.com/office/powerpoint/2010/main" val="135007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2576" y="301293"/>
            <a:ext cx="8229600" cy="584737"/>
          </a:xfrm>
        </p:spPr>
        <p:txBody>
          <a:bodyPr/>
          <a:lstStyle/>
          <a:p>
            <a:r>
              <a:rPr lang="da-DK" dirty="0" err="1"/>
              <a:t>Community-building</a:t>
            </a:r>
            <a:endParaRPr lang="da-DK" dirty="0"/>
          </a:p>
        </p:txBody>
      </p:sp>
      <p:sp>
        <p:nvSpPr>
          <p:cNvPr id="3" name="Pladsholder til indhold 2"/>
          <p:cNvSpPr>
            <a:spLocks noGrp="1"/>
          </p:cNvSpPr>
          <p:nvPr>
            <p:ph idx="1"/>
          </p:nvPr>
        </p:nvSpPr>
        <p:spPr>
          <a:xfrm>
            <a:off x="693870" y="1541361"/>
            <a:ext cx="4121198" cy="4465899"/>
          </a:xfrm>
        </p:spPr>
        <p:txBody>
          <a:bodyPr/>
          <a:lstStyle/>
          <a:p>
            <a:r>
              <a:rPr lang="en-US" dirty="0"/>
              <a:t>Everyone must get to know each other.</a:t>
            </a:r>
          </a:p>
          <a:p>
            <a:pPr marL="0" indent="0">
              <a:buNone/>
            </a:pPr>
            <a:endParaRPr lang="en-US" dirty="0"/>
          </a:p>
          <a:p>
            <a:r>
              <a:rPr lang="en-US" dirty="0"/>
              <a:t>The academic and the social are related</a:t>
            </a:r>
          </a:p>
          <a:p>
            <a:endParaRPr lang="en-US" dirty="0"/>
          </a:p>
          <a:p>
            <a:r>
              <a:rPr lang="en-US" dirty="0"/>
              <a:t>Companies call it team-building – we call it community-building.</a:t>
            </a:r>
          </a:p>
          <a:p>
            <a:endParaRPr lang="da-DK" dirty="0"/>
          </a:p>
        </p:txBody>
      </p:sp>
      <p:sp>
        <p:nvSpPr>
          <p:cNvPr id="4" name="Afrundet rektangulær billedforklaring 3"/>
          <p:cNvSpPr/>
          <p:nvPr/>
        </p:nvSpPr>
        <p:spPr>
          <a:xfrm>
            <a:off x="5034988" y="810228"/>
            <a:ext cx="3622876" cy="3472405"/>
          </a:xfrm>
          <a:prstGeom prst="wedgeRoundRectCallout">
            <a:avLst>
              <a:gd name="adj1" fmla="val -42562"/>
              <a:gd name="adj2" fmla="val 65213"/>
              <a:gd name="adj3" fmla="val 16667"/>
            </a:avLst>
          </a:prstGeom>
          <a:noFill/>
          <a:ln w="41275">
            <a:solidFill>
              <a:srgbClr val="E14E3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chemeClr val="bg1">
                    <a:lumMod val="50000"/>
                  </a:schemeClr>
                </a:solidFill>
                <a:latin typeface="Georgia" panose="02040502050405020303" pitchFamily="18" charset="0"/>
              </a:rPr>
              <a:t>“I emphasize that each individual employee’s performance is of great significance to the company, but it cannot stand alone. Most tasks are solved by employees working together and contributing different skills to reach common solutions.”</a:t>
            </a:r>
          </a:p>
          <a:p>
            <a:pPr eaLnBrk="0" hangingPunct="0">
              <a:spcBef>
                <a:spcPct val="20000"/>
              </a:spcBef>
              <a:buClr>
                <a:srgbClr val="E14E39"/>
              </a:buClr>
            </a:pPr>
            <a:r>
              <a:rPr lang="da-DK" i="1" dirty="0">
                <a:solidFill>
                  <a:schemeClr val="bg1">
                    <a:lumMod val="50000"/>
                  </a:schemeClr>
                </a:solidFill>
                <a:latin typeface="Georgia"/>
                <a:cs typeface="Georgia"/>
              </a:rPr>
              <a:t> </a:t>
            </a:r>
          </a:p>
        </p:txBody>
      </p:sp>
      <p:sp>
        <p:nvSpPr>
          <p:cNvPr id="5" name="Rektangel 4"/>
          <p:cNvSpPr/>
          <p:nvPr/>
        </p:nvSpPr>
        <p:spPr>
          <a:xfrm>
            <a:off x="4815068" y="4931875"/>
            <a:ext cx="2876088" cy="923330"/>
          </a:xfrm>
          <a:prstGeom prst="rect">
            <a:avLst/>
          </a:prstGeom>
        </p:spPr>
        <p:txBody>
          <a:bodyPr wrap="square">
            <a:spAutoFit/>
          </a:bodyPr>
          <a:lstStyle/>
          <a:p>
            <a:pPr lvl="0" eaLnBrk="0" hangingPunct="0">
              <a:spcBef>
                <a:spcPct val="20000"/>
              </a:spcBef>
              <a:buClr>
                <a:srgbClr val="E14E39"/>
              </a:buClr>
            </a:pPr>
            <a:r>
              <a:rPr lang="en-US" dirty="0">
                <a:solidFill>
                  <a:srgbClr val="727271"/>
                </a:solidFill>
                <a:latin typeface="Georgia"/>
                <a:cs typeface="Georgia"/>
              </a:rPr>
              <a:t>Group Managing Director </a:t>
            </a:r>
            <a:r>
              <a:rPr lang="en-US" dirty="0" err="1">
                <a:solidFill>
                  <a:srgbClr val="727271"/>
                </a:solidFill>
                <a:latin typeface="Georgia"/>
                <a:cs typeface="Georgia"/>
              </a:rPr>
              <a:t>Bente</a:t>
            </a:r>
            <a:r>
              <a:rPr lang="en-US" dirty="0">
                <a:solidFill>
                  <a:srgbClr val="727271"/>
                </a:solidFill>
                <a:latin typeface="Georgia"/>
                <a:cs typeface="Georgia"/>
              </a:rPr>
              <a:t> Overgaard from </a:t>
            </a:r>
            <a:r>
              <a:rPr lang="en-US" dirty="0" err="1">
                <a:solidFill>
                  <a:srgbClr val="727271"/>
                </a:solidFill>
                <a:latin typeface="Georgia"/>
                <a:cs typeface="Georgia"/>
              </a:rPr>
              <a:t>Nykredit</a:t>
            </a:r>
            <a:endParaRPr lang="da-DK" dirty="0">
              <a:solidFill>
                <a:srgbClr val="727271"/>
              </a:solidFill>
              <a:latin typeface="Georgia"/>
              <a:cs typeface="Georgia"/>
            </a:endParaRPr>
          </a:p>
        </p:txBody>
      </p:sp>
    </p:spTree>
    <p:extLst>
      <p:ext uri="{BB962C8B-B14F-4D97-AF65-F5344CB8AC3E}">
        <p14:creationId xmlns:p14="http://schemas.microsoft.com/office/powerpoint/2010/main" val="67182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Try a </a:t>
            </a:r>
            <a:r>
              <a:rPr lang="da-DK" dirty="0" err="1"/>
              <a:t>community-building</a:t>
            </a:r>
            <a:r>
              <a:rPr lang="da-DK" dirty="0"/>
              <a:t> </a:t>
            </a:r>
            <a:r>
              <a:rPr lang="da-DK" dirty="0" err="1"/>
              <a:t>activity</a:t>
            </a:r>
            <a:endParaRPr lang="da-DK" dirty="0"/>
          </a:p>
        </p:txBody>
      </p:sp>
      <p:sp>
        <p:nvSpPr>
          <p:cNvPr id="3" name="Pladsholder til indhold 2"/>
          <p:cNvSpPr>
            <a:spLocks noGrp="1"/>
          </p:cNvSpPr>
          <p:nvPr>
            <p:ph idx="1"/>
          </p:nvPr>
        </p:nvSpPr>
        <p:spPr>
          <a:xfrm>
            <a:off x="693870" y="2525210"/>
            <a:ext cx="7350535" cy="1803722"/>
          </a:xfrm>
        </p:spPr>
        <p:txBody>
          <a:bodyPr/>
          <a:lstStyle/>
          <a:p>
            <a:pPr marL="0" indent="0" algn="ctr">
              <a:buNone/>
            </a:pPr>
            <a:r>
              <a:rPr lang="da-DK" dirty="0"/>
              <a:t>[</a:t>
            </a:r>
            <a:r>
              <a:rPr lang="da-DK" dirty="0" err="1"/>
              <a:t>insert</a:t>
            </a:r>
            <a:r>
              <a:rPr lang="da-DK" dirty="0"/>
              <a:t> the </a:t>
            </a:r>
            <a:r>
              <a:rPr lang="da-DK" dirty="0" err="1"/>
              <a:t>name</a:t>
            </a:r>
            <a:r>
              <a:rPr lang="da-DK" dirty="0"/>
              <a:t> of the </a:t>
            </a:r>
            <a:r>
              <a:rPr lang="da-DK" dirty="0" err="1"/>
              <a:t>activity</a:t>
            </a:r>
            <a:r>
              <a:rPr lang="da-DK" dirty="0"/>
              <a:t>]</a:t>
            </a:r>
          </a:p>
        </p:txBody>
      </p:sp>
    </p:spTree>
    <p:extLst>
      <p:ext uri="{BB962C8B-B14F-4D97-AF65-F5344CB8AC3E}">
        <p14:creationId xmlns:p14="http://schemas.microsoft.com/office/powerpoint/2010/main" val="18614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Planning </a:t>
            </a:r>
            <a:r>
              <a:rPr lang="da-DK" dirty="0" err="1"/>
              <a:t>groups</a:t>
            </a:r>
            <a:endParaRPr lang="da-DK" dirty="0"/>
          </a:p>
        </p:txBody>
      </p:sp>
      <p:sp>
        <p:nvSpPr>
          <p:cNvPr id="3" name="Pladsholder til indhold 2"/>
          <p:cNvSpPr>
            <a:spLocks noGrp="1"/>
          </p:cNvSpPr>
          <p:nvPr>
            <p:ph idx="1"/>
          </p:nvPr>
        </p:nvSpPr>
        <p:spPr>
          <a:xfrm>
            <a:off x="693870" y="1533600"/>
            <a:ext cx="7707180" cy="4112096"/>
          </a:xfrm>
        </p:spPr>
        <p:txBody>
          <a:bodyPr/>
          <a:lstStyle/>
          <a:p>
            <a:pPr marL="342900" indent="-342900">
              <a:buFont typeface="Arial" pitchFamily="34" charset="0"/>
              <a:buChar char="•"/>
            </a:pPr>
            <a:r>
              <a:rPr lang="en-US" dirty="0">
                <a:latin typeface="Georgia" panose="02040502050405020303" pitchFamily="18" charset="0"/>
              </a:rPr>
              <a:t>Everyone is in a planning group and must plan at least one activity for the rest of the class before summer vacation.</a:t>
            </a:r>
          </a:p>
          <a:p>
            <a:pPr marL="342900" indent="-342900">
              <a:buFont typeface="Arial" pitchFamily="34" charset="0"/>
              <a:buChar char="•"/>
            </a:pPr>
            <a:r>
              <a:rPr lang="en-US" dirty="0">
                <a:latin typeface="Georgia" panose="02040502050405020303" pitchFamily="18" charset="0"/>
              </a:rPr>
              <a:t>There will be at least one student-led activity every month. </a:t>
            </a:r>
          </a:p>
          <a:p>
            <a:pPr marL="342900" indent="-342900">
              <a:buFont typeface="Arial" pitchFamily="34" charset="0"/>
              <a:buChar char="•"/>
            </a:pPr>
            <a:r>
              <a:rPr lang="en-US" dirty="0">
                <a:latin typeface="Georgia" panose="02040502050405020303" pitchFamily="18" charset="0"/>
              </a:rPr>
              <a:t>There will also be teacher-led activities that takes place during class. </a:t>
            </a:r>
          </a:p>
        </p:txBody>
      </p:sp>
      <p:pic>
        <p:nvPicPr>
          <p:cNvPr id="5" name="Billed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4800" y="1533600"/>
            <a:ext cx="3564000" cy="2376000"/>
          </a:xfrm>
          <a:prstGeom prst="rect">
            <a:avLst/>
          </a:prstGeom>
        </p:spPr>
      </p:pic>
    </p:spTree>
    <p:extLst>
      <p:ext uri="{BB962C8B-B14F-4D97-AF65-F5344CB8AC3E}">
        <p14:creationId xmlns:p14="http://schemas.microsoft.com/office/powerpoint/2010/main" val="367497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a:t>About</a:t>
            </a:r>
            <a:r>
              <a:rPr lang="da-DK" dirty="0"/>
              <a:t> the </a:t>
            </a:r>
            <a:r>
              <a:rPr lang="da-DK" dirty="0" err="1"/>
              <a:t>planning</a:t>
            </a:r>
            <a:r>
              <a:rPr lang="da-DK" dirty="0"/>
              <a:t> of </a:t>
            </a:r>
            <a:r>
              <a:rPr lang="da-DK" dirty="0" err="1"/>
              <a:t>activities</a:t>
            </a:r>
            <a:endParaRPr lang="da-DK" dirty="0"/>
          </a:p>
        </p:txBody>
      </p:sp>
      <p:sp>
        <p:nvSpPr>
          <p:cNvPr id="3" name="Pladsholder til indhold 2"/>
          <p:cNvSpPr>
            <a:spLocks noGrp="1"/>
          </p:cNvSpPr>
          <p:nvPr>
            <p:ph idx="1"/>
          </p:nvPr>
        </p:nvSpPr>
        <p:spPr/>
        <p:txBody>
          <a:bodyPr/>
          <a:lstStyle/>
          <a:p>
            <a:r>
              <a:rPr lang="en-US" altLang="da-DK" dirty="0"/>
              <a:t>Everyone in class must be invited. </a:t>
            </a:r>
          </a:p>
          <a:p>
            <a:r>
              <a:rPr lang="en-US" altLang="da-DK" dirty="0"/>
              <a:t>The activities must be cheap or free of cost. </a:t>
            </a:r>
          </a:p>
          <a:p>
            <a:r>
              <a:rPr lang="en-US" dirty="0"/>
              <a:t>The activities can take place either during breaks or after school.</a:t>
            </a:r>
          </a:p>
          <a:p>
            <a:r>
              <a:rPr lang="en-US" altLang="da-DK" dirty="0"/>
              <a:t>If the activities are planned during school time, they cannot last more than 30 minutes.</a:t>
            </a:r>
          </a:p>
          <a:p>
            <a:endParaRPr lang="da-DK" dirty="0"/>
          </a:p>
        </p:txBody>
      </p:sp>
      <p:sp>
        <p:nvSpPr>
          <p:cNvPr id="5" name="Afrundet rektangel 4"/>
          <p:cNvSpPr/>
          <p:nvPr/>
        </p:nvSpPr>
        <p:spPr>
          <a:xfrm>
            <a:off x="4834800" y="1533600"/>
            <a:ext cx="3584574" cy="2376000"/>
          </a:xfrm>
          <a:prstGeom prst="roundRect">
            <a:avLst/>
          </a:prstGeom>
          <a:ln w="50800">
            <a:solidFill>
              <a:srgbClr val="E14E3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6" name="Pladsholder til indhold 2"/>
          <p:cNvSpPr txBox="1">
            <a:spLocks/>
          </p:cNvSpPr>
          <p:nvPr/>
        </p:nvSpPr>
        <p:spPr bwMode="auto">
          <a:xfrm>
            <a:off x="4834254" y="1776986"/>
            <a:ext cx="3535680" cy="1614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DCD023"/>
              </a:buClr>
              <a:buFont typeface="Arial" pitchFamily="34" charset="0"/>
              <a:buChar char="•"/>
              <a:defRPr sz="1800" kern="1200">
                <a:solidFill>
                  <a:schemeClr val="tx1"/>
                </a:solidFill>
                <a:latin typeface="Helvetica Light"/>
                <a:ea typeface="+mn-ea"/>
                <a:cs typeface="+mn-cs"/>
              </a:defRPr>
            </a:lvl1pPr>
            <a:lvl2pPr marL="742950" indent="-285750" algn="l" defTabSz="457200" rtl="0" eaLnBrk="0" fontAlgn="base" hangingPunct="0">
              <a:spcBef>
                <a:spcPct val="20000"/>
              </a:spcBef>
              <a:spcAft>
                <a:spcPct val="0"/>
              </a:spcAft>
              <a:buClr>
                <a:srgbClr val="DCD023"/>
              </a:buClr>
              <a:buFont typeface="Arial" pitchFamily="34" charset="0"/>
              <a:buChar char="•"/>
              <a:defRPr sz="1600" kern="1200">
                <a:solidFill>
                  <a:schemeClr val="tx1"/>
                </a:solidFill>
                <a:latin typeface="Helvetica Light"/>
                <a:ea typeface="+mn-ea"/>
                <a:cs typeface="+mn-cs"/>
              </a:defRPr>
            </a:lvl2pPr>
            <a:lvl3pPr marL="1143000" indent="-228600" algn="l" defTabSz="457200" rtl="0" eaLnBrk="0" fontAlgn="base" hangingPunct="0">
              <a:spcBef>
                <a:spcPct val="20000"/>
              </a:spcBef>
              <a:spcAft>
                <a:spcPct val="0"/>
              </a:spcAft>
              <a:buClr>
                <a:srgbClr val="DCD023"/>
              </a:buClr>
              <a:buFont typeface="Arial" pitchFamily="34" charset="0"/>
              <a:buChar char="•"/>
              <a:defRPr sz="1400" kern="1200">
                <a:solidFill>
                  <a:schemeClr val="tx1"/>
                </a:solidFill>
                <a:latin typeface="Helvetica Light"/>
                <a:ea typeface="+mn-ea"/>
                <a:cs typeface="+mn-cs"/>
              </a:defRPr>
            </a:lvl3pPr>
            <a:lvl4pPr marL="1600200" indent="-228600" algn="l" defTabSz="457200" rtl="0" eaLnBrk="0" fontAlgn="base" hangingPunct="0">
              <a:spcBef>
                <a:spcPct val="20000"/>
              </a:spcBef>
              <a:spcAft>
                <a:spcPct val="0"/>
              </a:spcAft>
              <a:buClr>
                <a:srgbClr val="DCD023"/>
              </a:buClr>
              <a:buFont typeface="Arial" pitchFamily="34" charset="0"/>
              <a:buChar char="•"/>
              <a:defRPr sz="1200" kern="1200">
                <a:solidFill>
                  <a:schemeClr val="tx1"/>
                </a:solidFill>
                <a:latin typeface="Helvetica Light"/>
                <a:ea typeface="+mn-ea"/>
                <a:cs typeface="+mn-cs"/>
              </a:defRPr>
            </a:lvl4pPr>
            <a:lvl5pPr marL="2057400" indent="-228600" algn="l" defTabSz="457200" rtl="0" eaLnBrk="0" fontAlgn="base" hangingPunct="0">
              <a:spcBef>
                <a:spcPct val="20000"/>
              </a:spcBef>
              <a:spcAft>
                <a:spcPct val="0"/>
              </a:spcAft>
              <a:buClr>
                <a:srgbClr val="DCD023"/>
              </a:buClr>
              <a:buFont typeface="Arial" pitchFamily="34" charset="0"/>
              <a:buChar char="•"/>
              <a:defRPr sz="1200" kern="1200">
                <a:solidFill>
                  <a:schemeClr val="tx1"/>
                </a:solidFill>
                <a:latin typeface="Helvetic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da-DK" sz="3200" i="1" dirty="0">
                <a:solidFill>
                  <a:srgbClr val="727271"/>
                </a:solidFill>
                <a:latin typeface="Georgia"/>
                <a:cs typeface="Georgia"/>
              </a:rPr>
              <a:t>Community is something we do for each other.</a:t>
            </a:r>
          </a:p>
        </p:txBody>
      </p:sp>
    </p:spTree>
    <p:extLst>
      <p:ext uri="{BB962C8B-B14F-4D97-AF65-F5344CB8AC3E}">
        <p14:creationId xmlns:p14="http://schemas.microsoft.com/office/powerpoint/2010/main" val="302079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Plan an </a:t>
            </a:r>
            <a:r>
              <a:rPr lang="da-DK" dirty="0" err="1"/>
              <a:t>activity</a:t>
            </a:r>
            <a:endParaRPr lang="da-DK" dirty="0"/>
          </a:p>
        </p:txBody>
      </p:sp>
      <p:sp>
        <p:nvSpPr>
          <p:cNvPr id="3" name="Pladsholder til indhold 2"/>
          <p:cNvSpPr>
            <a:spLocks noGrp="1"/>
          </p:cNvSpPr>
          <p:nvPr>
            <p:ph idx="1"/>
          </p:nvPr>
        </p:nvSpPr>
        <p:spPr/>
        <p:txBody>
          <a:bodyPr>
            <a:normAutofit lnSpcReduction="10000"/>
          </a:bodyPr>
          <a:lstStyle/>
          <a:p>
            <a:r>
              <a:rPr lang="en-US" dirty="0"/>
              <a:t>Get together in your planning groups.</a:t>
            </a:r>
          </a:p>
          <a:p>
            <a:r>
              <a:rPr lang="en-US" dirty="0"/>
              <a:t>Look through the inspiration sheet. </a:t>
            </a:r>
          </a:p>
          <a:p>
            <a:r>
              <a:rPr lang="en-US" dirty="0"/>
              <a:t>Plan an activity.</a:t>
            </a:r>
          </a:p>
          <a:p>
            <a:pPr marL="0" indent="0">
              <a:buNone/>
            </a:pPr>
            <a:endParaRPr lang="en-US" dirty="0"/>
          </a:p>
          <a:p>
            <a:pPr marL="0" indent="0">
              <a:buNone/>
            </a:pPr>
            <a:r>
              <a:rPr lang="en-US" dirty="0"/>
              <a:t>If you want more inspiration, you can go to www.projektnetwerk.dk</a:t>
            </a:r>
          </a:p>
          <a:p>
            <a:pPr marL="0" indent="0">
              <a:buNone/>
            </a:pPr>
            <a:r>
              <a:rPr lang="en-US" altLang="da-DK" dirty="0">
                <a:solidFill>
                  <a:schemeClr val="bg1">
                    <a:lumMod val="50000"/>
                  </a:schemeClr>
                </a:solidFill>
                <a:latin typeface="Georgia" panose="02040502050405020303" pitchFamily="18" charset="0"/>
              </a:rPr>
              <a:t>The class login is: </a:t>
            </a:r>
          </a:p>
          <a:p>
            <a:pPr marL="0" indent="0">
              <a:buNone/>
            </a:pPr>
            <a:r>
              <a:rPr lang="en-US" altLang="da-DK" dirty="0">
                <a:solidFill>
                  <a:schemeClr val="bg1">
                    <a:lumMod val="50000"/>
                  </a:schemeClr>
                </a:solidFill>
                <a:latin typeface="Georgia" panose="02040502050405020303" pitchFamily="18" charset="0"/>
              </a:rPr>
              <a:t>Username: [WRITE IN] </a:t>
            </a:r>
          </a:p>
          <a:p>
            <a:pPr marL="0" indent="0">
              <a:buNone/>
            </a:pPr>
            <a:r>
              <a:rPr lang="en-US" altLang="da-DK" dirty="0">
                <a:solidFill>
                  <a:schemeClr val="bg1">
                    <a:lumMod val="50000"/>
                  </a:schemeClr>
                </a:solidFill>
                <a:latin typeface="Georgia" panose="02040502050405020303" pitchFamily="18" charset="0"/>
              </a:rPr>
              <a:t>Password: [WRITE IN]</a:t>
            </a:r>
          </a:p>
          <a:p>
            <a:endParaRPr lang="da-DK" dirty="0"/>
          </a:p>
        </p:txBody>
      </p:sp>
      <p:sp>
        <p:nvSpPr>
          <p:cNvPr id="4" name="Pladsholder til tekst 3"/>
          <p:cNvSpPr>
            <a:spLocks noGrp="1"/>
          </p:cNvSpPr>
          <p:nvPr>
            <p:ph type="body" sz="quarter" idx="15"/>
          </p:nvPr>
        </p:nvSpPr>
        <p:spPr>
          <a:xfrm>
            <a:off x="693870" y="1495008"/>
            <a:ext cx="6787827" cy="507412"/>
          </a:xfrm>
        </p:spPr>
        <p:txBody>
          <a:bodyPr/>
          <a:lstStyle/>
          <a:p>
            <a:r>
              <a:rPr lang="da-DK" sz="1600" dirty="0"/>
              <a:t>Time for </a:t>
            </a:r>
            <a:r>
              <a:rPr lang="da-DK" sz="1600" dirty="0" err="1"/>
              <a:t>you</a:t>
            </a:r>
            <a:r>
              <a:rPr lang="da-DK" sz="1600" dirty="0"/>
              <a:t> to plan </a:t>
            </a:r>
            <a:r>
              <a:rPr lang="da-DK" sz="1600" dirty="0" err="1"/>
              <a:t>your</a:t>
            </a:r>
            <a:r>
              <a:rPr lang="da-DK" sz="1600" dirty="0"/>
              <a:t> </a:t>
            </a:r>
            <a:r>
              <a:rPr lang="da-DK" sz="1600" dirty="0" err="1"/>
              <a:t>own</a:t>
            </a:r>
            <a:r>
              <a:rPr lang="da-DK" sz="1600" dirty="0"/>
              <a:t> </a:t>
            </a:r>
            <a:r>
              <a:rPr lang="da-DK" sz="1600" dirty="0" err="1"/>
              <a:t>activity</a:t>
            </a:r>
            <a:endParaRPr lang="da-DK" sz="1600" dirty="0"/>
          </a:p>
        </p:txBody>
      </p:sp>
    </p:spTree>
    <p:extLst>
      <p:ext uri="{BB962C8B-B14F-4D97-AF65-F5344CB8AC3E}">
        <p14:creationId xmlns:p14="http://schemas.microsoft.com/office/powerpoint/2010/main" val="3821932265"/>
      </p:ext>
    </p:extLst>
  </p:cSld>
  <p:clrMapOvr>
    <a:masterClrMapping/>
  </p:clrMapOvr>
</p:sld>
</file>

<file path=ppt/theme/theme1.xml><?xml version="1.0" encoding="utf-8"?>
<a:theme xmlns:a="http://schemas.openxmlformats.org/drawingml/2006/main" name="Netwerk_Ppt_skabelon_le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nktopstilling grøn cirke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Netwerk_Ppt_skabelon_leg</Template>
  <TotalTime>3407</TotalTime>
  <Words>1036</Words>
  <Application>Microsoft Macintosh PowerPoint</Application>
  <PresentationFormat>Skærmshow (4:3)</PresentationFormat>
  <Paragraphs>79</Paragraphs>
  <Slides>7</Slides>
  <Notes>7</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7</vt:i4>
      </vt:variant>
    </vt:vector>
  </HeadingPairs>
  <TitlesOfParts>
    <vt:vector size="12" baseType="lpstr">
      <vt:lpstr>Arial</vt:lpstr>
      <vt:lpstr>Calibri</vt:lpstr>
      <vt:lpstr>Georgia</vt:lpstr>
      <vt:lpstr>Helvetica Light</vt:lpstr>
      <vt:lpstr>Netwerk_Ppt_skabelon_leg</vt:lpstr>
      <vt:lpstr>PowerPoint-præsentation</vt:lpstr>
      <vt:lpstr>Community-building activities</vt:lpstr>
      <vt:lpstr>Community-building</vt:lpstr>
      <vt:lpstr>Try a community-building activity</vt:lpstr>
      <vt:lpstr>Planning groups</vt:lpstr>
      <vt:lpstr>About the planning of activities</vt:lpstr>
      <vt:lpstr>Plan an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Rillo</dc:creator>
  <cp:lastModifiedBy>Camilla Lund Mikkelsen</cp:lastModifiedBy>
  <cp:revision>159</cp:revision>
  <cp:lastPrinted>2014-05-22T08:09:42Z</cp:lastPrinted>
  <dcterms:created xsi:type="dcterms:W3CDTF">2012-05-05T12:10:20Z</dcterms:created>
  <dcterms:modified xsi:type="dcterms:W3CDTF">2020-08-05T14:46:06Z</dcterms:modified>
</cp:coreProperties>
</file>