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83" r:id="rId2"/>
    <p:sldId id="290" r:id="rId3"/>
    <p:sldId id="306" r:id="rId4"/>
    <p:sldId id="307" r:id="rId5"/>
    <p:sldId id="308" r:id="rId6"/>
    <p:sldId id="309" r:id="rId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4E39"/>
    <a:srgbClr val="393035"/>
    <a:srgbClr val="D7372C"/>
    <a:srgbClr val="B0AB0A"/>
    <a:srgbClr val="727271"/>
    <a:srgbClr val="DCD023"/>
    <a:srgbClr val="FEF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88" autoAdjust="0"/>
  </p:normalViewPr>
  <p:slideViewPr>
    <p:cSldViewPr snapToGrid="0" snapToObjects="1">
      <p:cViewPr>
        <p:scale>
          <a:sx n="90" d="100"/>
          <a:sy n="90" d="100"/>
        </p:scale>
        <p:origin x="-2244" y="-72"/>
      </p:cViewPr>
      <p:guideLst>
        <p:guide orient="horz" pos="3608"/>
        <p:guide orient="horz" pos="431"/>
        <p:guide orient="horz" pos="1248"/>
        <p:guide orient="horz" pos="772"/>
        <p:guide pos="568"/>
        <p:guide pos="2701"/>
        <p:guide pos="5292"/>
        <p:guide pos="2945"/>
        <p:guide pos="44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14A67A-10E0-40B2-8307-2474CE175E76}" type="datetimeFigureOut">
              <a:rPr lang="da-DK"/>
              <a:pPr>
                <a:defRPr/>
              </a:pPr>
              <a:t>04-08-2020</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4AB7650-62D2-495D-A20C-949D1150E32E}" type="slidenum">
              <a:rPr lang="da-DK"/>
              <a:pPr>
                <a:defRPr/>
              </a:pPr>
              <a:t>‹nr.›</a:t>
            </a:fld>
            <a:endParaRPr lang="da-DK"/>
          </a:p>
        </p:txBody>
      </p:sp>
    </p:spTree>
    <p:extLst>
      <p:ext uri="{BB962C8B-B14F-4D97-AF65-F5344CB8AC3E}">
        <p14:creationId xmlns:p14="http://schemas.microsoft.com/office/powerpoint/2010/main" val="557227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err="1" smtClean="0"/>
              <a:t>Lesson</a:t>
            </a:r>
            <a:r>
              <a:rPr lang="da-DK" altLang="da-DK" baseline="0" dirty="0" smtClean="0"/>
              <a:t> </a:t>
            </a:r>
            <a:r>
              <a:rPr lang="da-DK" altLang="da-DK" dirty="0" smtClean="0"/>
              <a:t>5</a:t>
            </a:r>
          </a:p>
          <a:p>
            <a:r>
              <a:rPr lang="da-DK" altLang="da-DK" dirty="0" smtClean="0"/>
              <a:t>The</a:t>
            </a:r>
            <a:r>
              <a:rPr lang="da-DK" altLang="da-DK" baseline="0" dirty="0" smtClean="0"/>
              <a:t> </a:t>
            </a:r>
            <a:r>
              <a:rPr lang="da-DK" altLang="da-DK" baseline="0" dirty="0" err="1" smtClean="0"/>
              <a:t>aim</a:t>
            </a:r>
            <a:r>
              <a:rPr lang="da-DK" altLang="da-DK" baseline="0" dirty="0" smtClean="0"/>
              <a:t> in </a:t>
            </a:r>
            <a:r>
              <a:rPr lang="da-DK" altLang="da-DK" baseline="0" dirty="0" err="1" smtClean="0"/>
              <a:t>this</a:t>
            </a:r>
            <a:r>
              <a:rPr lang="da-DK" altLang="da-DK" baseline="0" dirty="0" smtClean="0"/>
              <a:t> </a:t>
            </a:r>
            <a:r>
              <a:rPr lang="da-DK" altLang="da-DK" baseline="0" dirty="0" err="1" smtClean="0"/>
              <a:t>lesson</a:t>
            </a:r>
            <a:r>
              <a:rPr lang="da-DK" altLang="da-DK" baseline="0" dirty="0" smtClean="0"/>
              <a:t> is to </a:t>
            </a:r>
            <a:r>
              <a:rPr lang="da-DK" altLang="da-DK" baseline="0" dirty="0" err="1" smtClean="0"/>
              <a:t>follow</a:t>
            </a:r>
            <a:r>
              <a:rPr lang="da-DK" altLang="da-DK" baseline="0" dirty="0" smtClean="0"/>
              <a:t> up on </a:t>
            </a:r>
            <a:r>
              <a:rPr lang="da-DK" altLang="da-DK" baseline="0" dirty="0" err="1" smtClean="0"/>
              <a:t>how</a:t>
            </a:r>
            <a:r>
              <a:rPr lang="da-DK" altLang="da-DK" baseline="0" dirty="0" smtClean="0"/>
              <a:t> it is </a:t>
            </a:r>
            <a:r>
              <a:rPr lang="da-DK" altLang="da-DK" baseline="0" dirty="0" err="1" smtClean="0"/>
              <a:t>going</a:t>
            </a:r>
            <a:r>
              <a:rPr lang="da-DK" altLang="da-DK" baseline="0" dirty="0" smtClean="0"/>
              <a:t> with the </a:t>
            </a:r>
            <a:r>
              <a:rPr lang="da-DK" altLang="da-DK" baseline="0" dirty="0" err="1" smtClean="0"/>
              <a:t>community</a:t>
            </a:r>
            <a:r>
              <a:rPr lang="da-DK" altLang="da-DK" baseline="0" dirty="0" smtClean="0"/>
              <a:t> and the </a:t>
            </a:r>
            <a:r>
              <a:rPr lang="da-DK" altLang="da-DK" baseline="0" dirty="0" err="1" smtClean="0"/>
              <a:t>class</a:t>
            </a:r>
            <a:r>
              <a:rPr lang="da-DK" altLang="da-DK" baseline="0" dirty="0" smtClean="0"/>
              <a:t> </a:t>
            </a:r>
            <a:r>
              <a:rPr lang="da-DK" altLang="da-DK" baseline="0" dirty="0" err="1" smtClean="0"/>
              <a:t>culture</a:t>
            </a:r>
            <a:r>
              <a:rPr lang="da-DK" altLang="da-DK" baseline="0" dirty="0" smtClean="0"/>
              <a:t>, as </a:t>
            </a:r>
            <a:r>
              <a:rPr lang="da-DK" altLang="da-DK" baseline="0" dirty="0" err="1" smtClean="0"/>
              <a:t>well</a:t>
            </a:r>
            <a:r>
              <a:rPr lang="da-DK" altLang="da-DK" baseline="0" dirty="0" smtClean="0"/>
              <a:t> as </a:t>
            </a:r>
            <a:r>
              <a:rPr lang="da-DK" altLang="da-DK" baseline="0" dirty="0" err="1" smtClean="0"/>
              <a:t>round</a:t>
            </a:r>
            <a:r>
              <a:rPr lang="da-DK" altLang="da-DK" baseline="0" dirty="0" smtClean="0"/>
              <a:t> up the </a:t>
            </a:r>
            <a:r>
              <a:rPr lang="da-DK" altLang="da-DK" baseline="0" dirty="0" err="1" smtClean="0"/>
              <a:t>partnerships</a:t>
            </a:r>
            <a:r>
              <a:rPr lang="da-DK" altLang="da-DK" baseline="0" dirty="0" smtClean="0"/>
              <a:t>.</a:t>
            </a:r>
          </a:p>
          <a:p>
            <a:endParaRPr lang="da-DK" altLang="da-DK" dirty="0" smtClean="0"/>
          </a:p>
          <a:p>
            <a:endParaRPr lang="da-DK" altLang="da-DK" dirty="0" smtClean="0"/>
          </a:p>
          <a:p>
            <a:r>
              <a:rPr lang="en-US" sz="1200" b="1" i="0" kern="1200" dirty="0" smtClean="0">
                <a:solidFill>
                  <a:schemeClr val="tx1"/>
                </a:solidFill>
                <a:effectLst/>
                <a:latin typeface="+mn-lt"/>
                <a:ea typeface="+mn-ea"/>
                <a:cs typeface="+mn-cs"/>
              </a:rPr>
              <a:t>All rights reserved. Reproduction of the material without </a:t>
            </a:r>
            <a:r>
              <a:rPr lang="en-US" sz="1200" b="1" i="0" kern="1200" dirty="0" err="1" smtClean="0">
                <a:solidFill>
                  <a:schemeClr val="tx1"/>
                </a:solidFill>
                <a:effectLst/>
                <a:latin typeface="+mn-lt"/>
                <a:ea typeface="+mn-ea"/>
                <a:cs typeface="+mn-cs"/>
              </a:rPr>
              <a:t>Ventilens</a:t>
            </a:r>
            <a:r>
              <a:rPr lang="en-US" sz="1200" b="1" i="0" kern="1200" dirty="0" smtClean="0">
                <a:solidFill>
                  <a:schemeClr val="tx1"/>
                </a:solidFill>
                <a:effectLst/>
                <a:latin typeface="+mn-lt"/>
                <a:ea typeface="+mn-ea"/>
                <a:cs typeface="+mn-cs"/>
              </a:rPr>
              <a:t> written consent is not permitted according to applicable Danish copyright law, © 2017 Ventilen Danmark </a:t>
            </a:r>
          </a:p>
          <a:p>
            <a:endParaRPr lang="da-DK" altLang="da-DK" dirty="0" smtClean="0"/>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1</a:t>
            </a:fld>
            <a:endParaRPr lang="da-DK"/>
          </a:p>
        </p:txBody>
      </p:sp>
    </p:spTree>
    <p:extLst>
      <p:ext uri="{BB962C8B-B14F-4D97-AF65-F5344CB8AC3E}">
        <p14:creationId xmlns:p14="http://schemas.microsoft.com/office/powerpoint/2010/main" val="307257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da-DK" altLang="da-DK" dirty="0" smtClean="0"/>
              <a:t>2 min.</a:t>
            </a:r>
          </a:p>
          <a:p>
            <a:r>
              <a:rPr lang="en-US" altLang="da-DK" noProof="0" dirty="0" smtClean="0"/>
              <a:t>Go over the program. You will</a:t>
            </a:r>
            <a:r>
              <a:rPr lang="en-US" altLang="da-DK" baseline="0" noProof="0" dirty="0" smtClean="0"/>
              <a:t> re-examine the class culture and very specifically look at how it is going trying to live up to the ideals. Finally, you will conclude the </a:t>
            </a:r>
            <a:r>
              <a:rPr lang="en-US" altLang="da-DK" baseline="0" noProof="0" dirty="0" smtClean="0"/>
              <a:t>buddy program. </a:t>
            </a:r>
            <a:endParaRPr lang="en-US" altLang="da-DK" noProof="0" dirty="0" smtClean="0"/>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2</a:t>
            </a:fld>
            <a:endParaRPr lang="da-DK"/>
          </a:p>
        </p:txBody>
      </p:sp>
    </p:spTree>
    <p:extLst>
      <p:ext uri="{BB962C8B-B14F-4D97-AF65-F5344CB8AC3E}">
        <p14:creationId xmlns:p14="http://schemas.microsoft.com/office/powerpoint/2010/main" val="400510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en-US" sz="1200" b="0" kern="1200" noProof="0" dirty="0" smtClean="0">
                <a:solidFill>
                  <a:schemeClr val="tx1"/>
                </a:solidFill>
                <a:effectLst/>
                <a:latin typeface="+mn-lt"/>
                <a:ea typeface="+mn-ea"/>
                <a:cs typeface="+mn-cs"/>
              </a:rPr>
              <a:t>15 min.</a:t>
            </a:r>
          </a:p>
          <a:p>
            <a:r>
              <a:rPr lang="en-US" sz="1200" b="0" kern="1200" noProof="0" dirty="0" smtClean="0">
                <a:solidFill>
                  <a:schemeClr val="tx1"/>
                </a:solidFill>
                <a:effectLst/>
                <a:latin typeface="+mn-lt"/>
                <a:ea typeface="+mn-ea"/>
                <a:cs typeface="+mn-cs"/>
              </a:rPr>
              <a:t>The goal of the speed-</a:t>
            </a:r>
            <a:r>
              <a:rPr lang="en-US" sz="1200" b="0" kern="1200" baseline="0" noProof="0" dirty="0" smtClean="0">
                <a:solidFill>
                  <a:schemeClr val="tx1"/>
                </a:solidFill>
                <a:effectLst/>
                <a:latin typeface="+mn-lt"/>
                <a:ea typeface="+mn-ea"/>
                <a:cs typeface="+mn-cs"/>
              </a:rPr>
              <a:t>meeting is that the students are made aware of the different perspectives on community and on what a good or bad community is.</a:t>
            </a:r>
            <a:endParaRPr lang="en-US" sz="1200" kern="1200" noProof="0" dirty="0" smtClean="0">
              <a:solidFill>
                <a:schemeClr val="tx1"/>
              </a:solidFill>
              <a:effectLst/>
              <a:latin typeface="+mn-lt"/>
              <a:ea typeface="+mn-ea"/>
              <a:cs typeface="+mn-cs"/>
            </a:endParaRPr>
          </a:p>
          <a:p>
            <a:endParaRPr lang="en-US" sz="1200" b="0" kern="1200" noProof="0" dirty="0" smtClean="0">
              <a:solidFill>
                <a:schemeClr val="tx1"/>
              </a:solidFill>
              <a:effectLst/>
              <a:latin typeface="+mn-lt"/>
              <a:ea typeface="+mn-ea"/>
              <a:cs typeface="+mn-cs"/>
            </a:endParaRPr>
          </a:p>
          <a:p>
            <a:r>
              <a:rPr lang="en-US" sz="1200" b="0" kern="1200" noProof="0" dirty="0" smtClean="0">
                <a:solidFill>
                  <a:schemeClr val="tx1"/>
                </a:solidFill>
                <a:effectLst/>
                <a:latin typeface="+mn-lt"/>
                <a:ea typeface="+mn-ea"/>
                <a:cs typeface="+mn-cs"/>
              </a:rPr>
              <a:t>Description:</a:t>
            </a:r>
          </a:p>
          <a:p>
            <a:pPr marL="171450" indent="-171450">
              <a:buFont typeface="Arial" panose="020B0604020202020204" pitchFamily="34" charset="0"/>
              <a:buChar char="•"/>
            </a:pPr>
            <a:r>
              <a:rPr lang="en-US" sz="1200" b="0" kern="1200" noProof="0" dirty="0" smtClean="0">
                <a:solidFill>
                  <a:schemeClr val="tx1"/>
                </a:solidFill>
                <a:effectLst/>
                <a:latin typeface="+mn-lt"/>
                <a:ea typeface="+mn-ea"/>
                <a:cs typeface="+mn-cs"/>
              </a:rPr>
              <a:t>The students stand </a:t>
            </a:r>
            <a:r>
              <a:rPr lang="en-US" sz="1200" b="0" kern="1200" baseline="0" noProof="0" dirty="0" smtClean="0">
                <a:solidFill>
                  <a:schemeClr val="tx1"/>
                </a:solidFill>
                <a:effectLst/>
                <a:latin typeface="+mn-lt"/>
                <a:ea typeface="+mn-ea"/>
                <a:cs typeface="+mn-cs"/>
              </a:rPr>
              <a:t>on the floor. Everyone </a:t>
            </a:r>
            <a:r>
              <a:rPr lang="en-US" sz="1200" b="0" kern="1200" baseline="0" noProof="0" dirty="0" smtClean="0">
                <a:solidFill>
                  <a:schemeClr val="tx1"/>
                </a:solidFill>
                <a:effectLst/>
                <a:latin typeface="+mn-lt"/>
                <a:ea typeface="+mn-ea"/>
                <a:cs typeface="+mn-cs"/>
              </a:rPr>
              <a:t>receives </a:t>
            </a:r>
            <a:r>
              <a:rPr lang="en-US" sz="1200" b="0" kern="1200" baseline="0" noProof="0" dirty="0" smtClean="0">
                <a:solidFill>
                  <a:schemeClr val="tx1"/>
                </a:solidFill>
                <a:effectLst/>
                <a:latin typeface="+mn-lt"/>
                <a:ea typeface="+mn-ea"/>
                <a:cs typeface="+mn-cs"/>
              </a:rPr>
              <a:t>a </a:t>
            </a:r>
            <a:r>
              <a:rPr lang="en-US" sz="1200" b="0" kern="1200" baseline="0" noProof="0" dirty="0" smtClean="0">
                <a:solidFill>
                  <a:schemeClr val="tx1"/>
                </a:solidFill>
                <a:effectLst/>
                <a:latin typeface="+mn-lt"/>
                <a:ea typeface="+mn-ea"/>
                <a:cs typeface="+mn-cs"/>
              </a:rPr>
              <a:t>piece </a:t>
            </a:r>
            <a:r>
              <a:rPr lang="en-US" sz="1200" b="0" kern="1200" baseline="0" noProof="0" dirty="0" smtClean="0">
                <a:solidFill>
                  <a:schemeClr val="tx1"/>
                </a:solidFill>
                <a:effectLst/>
                <a:latin typeface="+mn-lt"/>
                <a:ea typeface="+mn-ea"/>
                <a:cs typeface="+mn-cs"/>
              </a:rPr>
              <a:t>of paper with questions on it. The sheet </a:t>
            </a:r>
            <a:r>
              <a:rPr lang="en-US" sz="1200" b="0" kern="1200" baseline="0" noProof="0" dirty="0" smtClean="0">
                <a:solidFill>
                  <a:schemeClr val="tx1"/>
                </a:solidFill>
                <a:effectLst/>
                <a:latin typeface="+mn-lt"/>
                <a:ea typeface="+mn-ea"/>
                <a:cs typeface="+mn-cs"/>
              </a:rPr>
              <a:t>of </a:t>
            </a:r>
            <a:r>
              <a:rPr lang="en-US" sz="1200" b="0" kern="1200" baseline="0" noProof="0" dirty="0" smtClean="0">
                <a:solidFill>
                  <a:schemeClr val="tx1"/>
                </a:solidFill>
                <a:effectLst/>
                <a:latin typeface="+mn-lt"/>
                <a:ea typeface="+mn-ea"/>
                <a:cs typeface="+mn-cs"/>
              </a:rPr>
              <a:t>questions can be found in the description of speed-meetings (community) </a:t>
            </a:r>
            <a:endParaRPr lang="en-US" sz="1200" b="0" kern="1200" baseline="0" noProof="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noProof="0" dirty="0" smtClean="0">
                <a:solidFill>
                  <a:schemeClr val="tx1"/>
                </a:solidFill>
                <a:effectLst/>
                <a:latin typeface="+mn-lt"/>
                <a:ea typeface="+mn-ea"/>
                <a:cs typeface="+mn-cs"/>
              </a:rPr>
              <a:t>The students move around each other on the floor and pair</a:t>
            </a:r>
            <a:r>
              <a:rPr lang="en-US" sz="1200" kern="1200" baseline="0" noProof="0" dirty="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up with a random classmate. Taking turns, they will ask each other their questions. The questions can </a:t>
            </a:r>
            <a:r>
              <a:rPr lang="en-US" sz="1200" kern="1200" baseline="0" noProof="0" dirty="0" smtClean="0">
                <a:solidFill>
                  <a:schemeClr val="tx1"/>
                </a:solidFill>
                <a:effectLst/>
                <a:latin typeface="+mn-lt"/>
                <a:ea typeface="+mn-ea"/>
                <a:cs typeface="+mn-cs"/>
              </a:rPr>
              <a:t>only </a:t>
            </a:r>
            <a:r>
              <a:rPr lang="en-US" sz="1200" kern="1200" baseline="0" noProof="0" dirty="0" smtClean="0">
                <a:solidFill>
                  <a:schemeClr val="tx1"/>
                </a:solidFill>
                <a:effectLst/>
                <a:latin typeface="+mn-lt"/>
                <a:ea typeface="+mn-ea"/>
                <a:cs typeface="+mn-cs"/>
              </a:rPr>
              <a:t>be asked when everyone has found a partner. If there is an odd number, a group of three should be formed. </a:t>
            </a:r>
          </a:p>
          <a:p>
            <a:pPr marL="171450" indent="-171450">
              <a:buFont typeface="Arial" panose="020B0604020202020204" pitchFamily="34" charset="0"/>
              <a:buChar char="•"/>
            </a:pPr>
            <a:r>
              <a:rPr lang="en-US" sz="1200" kern="1200" baseline="0" noProof="0" dirty="0" smtClean="0">
                <a:solidFill>
                  <a:schemeClr val="tx1"/>
                </a:solidFill>
                <a:effectLst/>
                <a:latin typeface="+mn-lt"/>
                <a:ea typeface="+mn-ea"/>
                <a:cs typeface="+mn-cs"/>
              </a:rPr>
              <a:t>When both students have answered each other’s questions, they trade their </a:t>
            </a:r>
            <a:r>
              <a:rPr lang="en-US" sz="1200" kern="1200" baseline="0" noProof="0" dirty="0" smtClean="0">
                <a:solidFill>
                  <a:schemeClr val="tx1"/>
                </a:solidFill>
                <a:effectLst/>
                <a:latin typeface="+mn-lt"/>
                <a:ea typeface="+mn-ea"/>
                <a:cs typeface="+mn-cs"/>
              </a:rPr>
              <a:t>paper of </a:t>
            </a:r>
            <a:r>
              <a:rPr lang="en-US" sz="1200" kern="1200" baseline="0" noProof="0" dirty="0" smtClean="0">
                <a:solidFill>
                  <a:schemeClr val="tx1"/>
                </a:solidFill>
                <a:effectLst/>
                <a:latin typeface="+mn-lt"/>
                <a:ea typeface="+mn-ea"/>
                <a:cs typeface="+mn-cs"/>
              </a:rPr>
              <a:t>questions and find a new classmate to ask. </a:t>
            </a:r>
            <a:r>
              <a:rPr lang="en-US" sz="1200" kern="1200" baseline="0" noProof="0" dirty="0" smtClean="0">
                <a:solidFill>
                  <a:schemeClr val="tx1"/>
                </a:solidFill>
                <a:effectLst/>
                <a:latin typeface="+mn-lt"/>
                <a:ea typeface="+mn-ea"/>
                <a:cs typeface="+mn-cs"/>
              </a:rPr>
              <a:t>They </a:t>
            </a:r>
            <a:r>
              <a:rPr lang="en-US" sz="1200" kern="1200" baseline="0" noProof="0" dirty="0" smtClean="0">
                <a:solidFill>
                  <a:schemeClr val="tx1"/>
                </a:solidFill>
                <a:effectLst/>
                <a:latin typeface="+mn-lt"/>
                <a:ea typeface="+mn-ea"/>
                <a:cs typeface="+mn-cs"/>
              </a:rPr>
              <a:t>will ask the questions that they have just answered to the next one they meet.</a:t>
            </a:r>
          </a:p>
          <a:p>
            <a:pPr marL="171450" indent="-171450">
              <a:buFont typeface="Arial" panose="020B0604020202020204" pitchFamily="34" charset="0"/>
              <a:buChar char="•"/>
            </a:pPr>
            <a:r>
              <a:rPr lang="en-US" sz="1200" kern="1200" baseline="0" noProof="0" dirty="0" smtClean="0">
                <a:solidFill>
                  <a:schemeClr val="tx1"/>
                </a:solidFill>
                <a:effectLst/>
                <a:latin typeface="+mn-lt"/>
                <a:ea typeface="+mn-ea"/>
                <a:cs typeface="+mn-cs"/>
              </a:rPr>
              <a:t>The activity will go on app. 10 minutes. The idea is not that everyone should speak to everyone, but that everyone must speak to someone. As soon as someone becomes ‘available,’ they must put their hand up so others can see that they are ready for a ‘short meeting.’</a:t>
            </a:r>
          </a:p>
          <a:p>
            <a:pPr marL="171450" indent="-171450">
              <a:buFont typeface="Arial" panose="020B0604020202020204" pitchFamily="34" charset="0"/>
              <a:buChar char="•"/>
            </a:pPr>
            <a:r>
              <a:rPr lang="en-US" sz="1200" kern="1200" noProof="0" dirty="0" smtClean="0">
                <a:solidFill>
                  <a:schemeClr val="tx1"/>
                </a:solidFill>
                <a:effectLst/>
                <a:latin typeface="+mn-lt"/>
                <a:ea typeface="+mn-ea"/>
                <a:cs typeface="+mn-cs"/>
              </a:rPr>
              <a:t>Round off the activity by spending 5 minutes as a class summing</a:t>
            </a:r>
            <a:r>
              <a:rPr lang="en-US" sz="1200" kern="1200" baseline="0" noProof="0" dirty="0" smtClean="0">
                <a:solidFill>
                  <a:schemeClr val="tx1"/>
                </a:solidFill>
                <a:effectLst/>
                <a:latin typeface="+mn-lt"/>
                <a:ea typeface="+mn-ea"/>
                <a:cs typeface="+mn-cs"/>
              </a:rPr>
              <a:t> up what the students have answered to some of the questions on the sheets.</a:t>
            </a:r>
          </a:p>
          <a:p>
            <a:pPr lvl="0"/>
            <a:endParaRPr lang="da-DK" sz="1200" kern="1200" dirty="0" smtClean="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3</a:t>
            </a:fld>
            <a:endParaRPr lang="da-DK"/>
          </a:p>
        </p:txBody>
      </p:sp>
    </p:spTree>
    <p:extLst>
      <p:ext uri="{BB962C8B-B14F-4D97-AF65-F5344CB8AC3E}">
        <p14:creationId xmlns:p14="http://schemas.microsoft.com/office/powerpoint/2010/main" val="190595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da-DK" altLang="da-DK" dirty="0" smtClean="0"/>
              <a:t>15 min.</a:t>
            </a:r>
          </a:p>
          <a:p>
            <a:r>
              <a:rPr lang="en-US" altLang="da-DK" noProof="0" dirty="0" smtClean="0"/>
              <a:t>In advance, you have written </a:t>
            </a:r>
            <a:r>
              <a:rPr lang="en-US" altLang="da-DK" noProof="0" dirty="0" smtClean="0"/>
              <a:t>five </a:t>
            </a:r>
            <a:r>
              <a:rPr lang="en-US" altLang="da-DK" noProof="0" dirty="0" smtClean="0"/>
              <a:t>of</a:t>
            </a:r>
            <a:r>
              <a:rPr lang="en-US" altLang="da-DK" baseline="0" noProof="0" dirty="0" smtClean="0"/>
              <a:t> the ideals that the class made in lesson </a:t>
            </a:r>
            <a:r>
              <a:rPr lang="en-US" altLang="da-DK" baseline="0" noProof="0" dirty="0" smtClean="0"/>
              <a:t>2. They can be the ones you find </a:t>
            </a:r>
            <a:r>
              <a:rPr lang="en-US" altLang="da-DK" baseline="0" noProof="0" dirty="0" smtClean="0"/>
              <a:t>most important (or perhaps most necessary) to return to.</a:t>
            </a:r>
          </a:p>
          <a:p>
            <a:r>
              <a:rPr lang="en-US" altLang="da-DK" baseline="0" noProof="0" dirty="0" smtClean="0"/>
              <a:t>You can click them on one </a:t>
            </a:r>
            <a:r>
              <a:rPr lang="en-US" altLang="da-DK" baseline="0" noProof="0" dirty="0" smtClean="0"/>
              <a:t>at a time and </a:t>
            </a:r>
            <a:r>
              <a:rPr lang="en-US" altLang="da-DK" baseline="0" noProof="0" dirty="0" smtClean="0"/>
              <a:t>ask the students to comment on whether they </a:t>
            </a:r>
            <a:r>
              <a:rPr lang="en-US" altLang="da-DK" baseline="0" noProof="0" dirty="0" smtClean="0"/>
              <a:t>as </a:t>
            </a:r>
            <a:r>
              <a:rPr lang="en-US" altLang="da-DK" baseline="0" noProof="0" dirty="0" smtClean="0"/>
              <a:t>a class have been good at living up to the ideal. They </a:t>
            </a:r>
            <a:r>
              <a:rPr lang="en-US" altLang="da-DK" baseline="0" noProof="0" dirty="0" smtClean="0"/>
              <a:t>should </a:t>
            </a:r>
            <a:r>
              <a:rPr lang="en-US" altLang="da-DK" baseline="0" noProof="0" dirty="0" smtClean="0"/>
              <a:t>place themselves on the horseshoe </a:t>
            </a:r>
            <a:r>
              <a:rPr lang="en-US" altLang="da-DK" baseline="0" noProof="0" dirty="0" smtClean="0"/>
              <a:t>at </a:t>
            </a:r>
            <a:r>
              <a:rPr lang="en-US" altLang="da-DK" baseline="0" noProof="0" dirty="0" smtClean="0"/>
              <a:t>the point they believe </a:t>
            </a:r>
            <a:r>
              <a:rPr lang="en-US" altLang="da-DK" baseline="0" noProof="0" dirty="0" smtClean="0"/>
              <a:t> </a:t>
            </a:r>
            <a:r>
              <a:rPr lang="en-US" altLang="da-DK" baseline="0" noProof="0" dirty="0" smtClean="0"/>
              <a:t>represents their </a:t>
            </a:r>
            <a:r>
              <a:rPr lang="en-US" altLang="da-DK" baseline="0" noProof="0" dirty="0" smtClean="0"/>
              <a:t>opinion best. </a:t>
            </a:r>
            <a:endParaRPr lang="en-US" noProof="0" dirty="0" smtClean="0">
              <a:solidFill>
                <a:srgbClr val="727271"/>
              </a:solidFill>
              <a:latin typeface="Georgia"/>
              <a:ea typeface="Helvetica Light"/>
              <a:cs typeface="Helvetica Light"/>
            </a:endParaRPr>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4</a:t>
            </a:fld>
            <a:endParaRPr lang="da-DK"/>
          </a:p>
        </p:txBody>
      </p:sp>
    </p:spTree>
    <p:extLst>
      <p:ext uri="{BB962C8B-B14F-4D97-AF65-F5344CB8AC3E}">
        <p14:creationId xmlns:p14="http://schemas.microsoft.com/office/powerpoint/2010/main" val="262413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en-US" altLang="da-DK" noProof="0" dirty="0" smtClean="0"/>
              <a:t>5 min.</a:t>
            </a:r>
          </a:p>
          <a:p>
            <a:pPr eaLnBrk="1" hangingPunct="1">
              <a:spcBef>
                <a:spcPct val="0"/>
              </a:spcBef>
            </a:pPr>
            <a:r>
              <a:rPr lang="en-US" altLang="da-DK" noProof="0" dirty="0" smtClean="0"/>
              <a:t>After you have gone over the five ideals with the help of the horseshoe, spend app. 5 minutes talking about the two ideals that most</a:t>
            </a:r>
            <a:r>
              <a:rPr lang="en-US" altLang="da-DK" baseline="0" noProof="0" dirty="0" smtClean="0"/>
              <a:t> people felt the class was not living up to. What can the class/the individual student do </a:t>
            </a:r>
            <a:r>
              <a:rPr lang="en-US" altLang="da-DK" baseline="0" noProof="0" dirty="0" smtClean="0"/>
              <a:t>to make the class </a:t>
            </a:r>
            <a:r>
              <a:rPr lang="en-US" altLang="da-DK" baseline="0" noProof="0" dirty="0" smtClean="0"/>
              <a:t>live up to the ideal? Here it is important to discuss the reasons </a:t>
            </a:r>
            <a:r>
              <a:rPr lang="en-US" altLang="da-DK" baseline="0" noProof="0" dirty="0" smtClean="0"/>
              <a:t>why </a:t>
            </a:r>
            <a:r>
              <a:rPr lang="en-US" altLang="da-DK" baseline="0" noProof="0" dirty="0" smtClean="0"/>
              <a:t>we are not living up to the ideal, and not merely conclude that ‘we need to get it together!’ Consider also whether the ideal </a:t>
            </a:r>
            <a:r>
              <a:rPr lang="en-US" altLang="da-DK" baseline="0" noProof="0" dirty="0" smtClean="0"/>
              <a:t>should be </a:t>
            </a:r>
            <a:r>
              <a:rPr lang="en-US" altLang="da-DK" baseline="0" noProof="0" dirty="0" smtClean="0"/>
              <a:t>revised.</a:t>
            </a:r>
            <a:endParaRPr lang="en-US" altLang="da-DK" noProof="0" dirty="0" smtClean="0"/>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5</a:t>
            </a:fld>
            <a:endParaRPr lang="da-DK"/>
          </a:p>
        </p:txBody>
      </p:sp>
    </p:spTree>
    <p:extLst>
      <p:ext uri="{BB962C8B-B14F-4D97-AF65-F5344CB8AC3E}">
        <p14:creationId xmlns:p14="http://schemas.microsoft.com/office/powerpoint/2010/main" val="92338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en-US" altLang="da-DK" noProof="0" dirty="0" smtClean="0"/>
              <a:t>10</a:t>
            </a:r>
            <a:r>
              <a:rPr lang="en-US" altLang="da-DK" baseline="0" noProof="0" dirty="0" smtClean="0"/>
              <a:t> min.</a:t>
            </a:r>
            <a:endParaRPr lang="en-US" altLang="da-DK" noProof="0" dirty="0" smtClean="0"/>
          </a:p>
          <a:p>
            <a:pPr eaLnBrk="1" hangingPunct="1">
              <a:spcBef>
                <a:spcPct val="0"/>
              </a:spcBef>
            </a:pPr>
            <a:r>
              <a:rPr lang="en-US" altLang="da-DK" noProof="0" dirty="0" smtClean="0"/>
              <a:t>Give the students a bit of time to talk about </a:t>
            </a:r>
            <a:r>
              <a:rPr lang="en-US" altLang="da-DK" noProof="0" dirty="0" smtClean="0"/>
              <a:t>their thoughts on the buddy program. </a:t>
            </a:r>
            <a:endParaRPr lang="en-US" altLang="da-DK" noProof="0" dirty="0" smtClean="0"/>
          </a:p>
          <a:p>
            <a:pPr eaLnBrk="1" hangingPunct="1">
              <a:spcBef>
                <a:spcPct val="0"/>
              </a:spcBef>
            </a:pPr>
            <a:endParaRPr lang="en-US" altLang="da-DK" noProof="0" dirty="0" smtClean="0"/>
          </a:p>
          <a:p>
            <a:pPr eaLnBrk="1" hangingPunct="1">
              <a:spcBef>
                <a:spcPct val="0"/>
              </a:spcBef>
            </a:pPr>
            <a:r>
              <a:rPr lang="en-US" altLang="da-DK" noProof="0" dirty="0" smtClean="0"/>
              <a:t>The </a:t>
            </a:r>
            <a:r>
              <a:rPr lang="en-US" altLang="da-DK" noProof="0" dirty="0" smtClean="0"/>
              <a:t>buddy</a:t>
            </a:r>
            <a:r>
              <a:rPr lang="en-US" altLang="da-DK" baseline="0" noProof="0" dirty="0" smtClean="0"/>
              <a:t> </a:t>
            </a:r>
            <a:r>
              <a:rPr lang="en-US" altLang="da-DK" baseline="0" noProof="0" dirty="0" smtClean="0"/>
              <a:t>groups will continue – primarily as </a:t>
            </a:r>
            <a:r>
              <a:rPr lang="en-US" altLang="da-DK" baseline="0" noProof="0" dirty="0" smtClean="0"/>
              <a:t>working </a:t>
            </a:r>
            <a:r>
              <a:rPr lang="en-US" altLang="da-DK" baseline="0" noProof="0" dirty="0" smtClean="0"/>
              <a:t>groups and as planning groups for the community-building activities.</a:t>
            </a:r>
          </a:p>
          <a:p>
            <a:pPr eaLnBrk="1" hangingPunct="1">
              <a:spcBef>
                <a:spcPct val="0"/>
              </a:spcBef>
            </a:pPr>
            <a:endParaRPr lang="en-US" altLang="da-DK" baseline="0" noProof="0" dirty="0" smtClean="0"/>
          </a:p>
          <a:p>
            <a:pPr eaLnBrk="1" hangingPunct="1">
              <a:spcBef>
                <a:spcPct val="0"/>
              </a:spcBef>
            </a:pPr>
            <a:r>
              <a:rPr lang="en-US" altLang="da-DK" baseline="0" noProof="0" dirty="0" smtClean="0"/>
              <a:t>Talk about what it will be like in the future. That </a:t>
            </a:r>
            <a:r>
              <a:rPr lang="en-US" altLang="da-DK" baseline="0" noProof="0" dirty="0" smtClean="0"/>
              <a:t>the program may </a:t>
            </a:r>
            <a:r>
              <a:rPr lang="en-US" altLang="da-DK" baseline="0" noProof="0" dirty="0" smtClean="0"/>
              <a:t>resurface in some form or another, if new students join the </a:t>
            </a:r>
            <a:r>
              <a:rPr lang="en-US" altLang="da-DK" baseline="0" noProof="0" dirty="0" smtClean="0"/>
              <a:t>class. </a:t>
            </a:r>
            <a:r>
              <a:rPr lang="en-US" altLang="da-DK" baseline="0" noProof="0" dirty="0" smtClean="0"/>
              <a:t>Tell them that you may also, in the future, </a:t>
            </a:r>
            <a:r>
              <a:rPr lang="en-US" altLang="da-DK" baseline="0" noProof="0" smtClean="0"/>
              <a:t>form working </a:t>
            </a:r>
            <a:r>
              <a:rPr lang="en-US" altLang="da-DK" baseline="0" noProof="0" dirty="0" smtClean="0"/>
              <a:t>groups every now and then.</a:t>
            </a:r>
            <a:endParaRPr lang="en-US" noProof="0"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6</a:t>
            </a:fld>
            <a:endParaRPr lang="da-DK"/>
          </a:p>
        </p:txBody>
      </p:sp>
    </p:spTree>
    <p:extLst>
      <p:ext uri="{BB962C8B-B14F-4D97-AF65-F5344CB8AC3E}">
        <p14:creationId xmlns:p14="http://schemas.microsoft.com/office/powerpoint/2010/main" val="678892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4" name="Bildobjekt 3" descr="slide0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390768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3003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12"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E14E39"/>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676400"/>
            <a:ext cx="7707180" cy="4112096"/>
          </a:xfrm>
        </p:spPr>
        <p:txBody>
          <a:bodyPr lIns="0" tIns="0" rIns="0" bIns="0" spcCol="54000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Tree>
    <p:extLst>
      <p:ext uri="{BB962C8B-B14F-4D97-AF65-F5344CB8AC3E}">
        <p14:creationId xmlns:p14="http://schemas.microsoft.com/office/powerpoint/2010/main" val="95318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2" spcCol="540000" anchor="t">
            <a:normAutofit/>
          </a:bodyPr>
          <a:lstStyle>
            <a:lvl1pPr marL="171450" indent="-171450">
              <a:buFont typeface="Arial"/>
              <a:buChar char="•"/>
              <a:defRPr sz="12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
        <p:nvSpPr>
          <p:cNvPr id="12"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320464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2" spcCol="540000" anchor="t">
            <a:normAutofit/>
          </a:bodyPr>
          <a:lstStyle>
            <a:lvl1pPr marL="171450" indent="-171450">
              <a:buFont typeface="Arial"/>
              <a:buChar char="•"/>
              <a:defRPr sz="12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
        <p:nvSpPr>
          <p:cNvPr id="9"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359043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12"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E14E39"/>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656074"/>
            <a:ext cx="7707180" cy="4112096"/>
          </a:xfrm>
        </p:spPr>
        <p:txBody>
          <a:bodyPr lIns="0" tIns="0" rIns="0" bIns="0" numCol="2" spcCol="54000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dirty="0"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9"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67645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32289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s">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250849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19745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6274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12" name="Bildobjekt 11" descr="slide0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228460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134682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250778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1"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150456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dirty="0" smtClean="0"/>
              <a:t>Klik for at redigere i master</a:t>
            </a:r>
            <a:endParaRPr lang="en-US" altLang="da-DK"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smtClean="0"/>
              <a:t>Klik for at redigere i master</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en-US" altLang="da-DK"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2000">
                <a:solidFill>
                  <a:schemeClr val="tx1">
                    <a:tint val="75000"/>
                  </a:schemeClr>
                </a:solidFill>
                <a:latin typeface="Georgia"/>
                <a:cs typeface="Georgia"/>
              </a:defRPr>
            </a:lvl1pPr>
          </a:lstStyle>
          <a:p>
            <a:pPr>
              <a:defRPr/>
            </a:pPr>
            <a:fld id="{13B072C7-C5EE-44EE-808D-A0928F0AE4DB}" type="datetimeFigureOut">
              <a:rPr lang="en-US"/>
              <a:pPr>
                <a:defRPr/>
              </a:pPr>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20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tint val="75000"/>
                  </a:schemeClr>
                </a:solidFill>
                <a:latin typeface="Georgia"/>
                <a:cs typeface="Georgia"/>
              </a:defRPr>
            </a:lvl1pPr>
          </a:lstStyle>
          <a:p>
            <a:pPr>
              <a:defRPr/>
            </a:pPr>
            <a:fld id="{615EE9B2-3DDD-4661-8D2D-DB5122AF80D7}"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65" r:id="rId2"/>
    <p:sldLayoutId id="2147484066" r:id="rId3"/>
    <p:sldLayoutId id="2147484058" r:id="rId4"/>
    <p:sldLayoutId id="2147484082" r:id="rId5"/>
    <p:sldLayoutId id="2147484096" r:id="rId6"/>
    <p:sldLayoutId id="2147484084" r:id="rId7"/>
    <p:sldLayoutId id="2147484085" r:id="rId8"/>
    <p:sldLayoutId id="2147484086" r:id="rId9"/>
    <p:sldLayoutId id="2147484087" r:id="rId10"/>
    <p:sldLayoutId id="2147484088" r:id="rId11"/>
    <p:sldLayoutId id="2147484091" r:id="rId12"/>
    <p:sldLayoutId id="2147484092" r:id="rId13"/>
    <p:sldLayoutId id="2147484093" r:id="rId14"/>
  </p:sldLayoutIdLst>
  <p:txStyles>
    <p:titleStyle>
      <a:lvl1pPr algn="ctr" defTabSz="457200" rtl="0" eaLnBrk="0" fontAlgn="base" hangingPunct="0">
        <a:spcBef>
          <a:spcPct val="0"/>
        </a:spcBef>
        <a:spcAft>
          <a:spcPct val="0"/>
        </a:spcAft>
        <a:defRPr sz="20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712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smtClean="0"/>
              <a:t>Class </a:t>
            </a:r>
            <a:r>
              <a:rPr lang="da-DK" dirty="0" err="1" smtClean="0"/>
              <a:t>culture</a:t>
            </a:r>
            <a:r>
              <a:rPr lang="da-DK" dirty="0" smtClean="0"/>
              <a:t> II</a:t>
            </a:r>
            <a:endParaRPr lang="da-DK" dirty="0"/>
          </a:p>
        </p:txBody>
      </p:sp>
      <p:sp>
        <p:nvSpPr>
          <p:cNvPr id="3" name="Platshållare för innehåll 2"/>
          <p:cNvSpPr>
            <a:spLocks noGrp="1"/>
          </p:cNvSpPr>
          <p:nvPr>
            <p:ph idx="1"/>
          </p:nvPr>
        </p:nvSpPr>
        <p:spPr>
          <a:xfrm>
            <a:off x="901699" y="2490617"/>
            <a:ext cx="5253567" cy="2758760"/>
          </a:xfrm>
        </p:spPr>
        <p:txBody>
          <a:bodyPr/>
          <a:lstStyle/>
          <a:p>
            <a:pPr marL="0" indent="0">
              <a:buNone/>
            </a:pPr>
            <a:r>
              <a:rPr lang="en-US" b="1" dirty="0" smtClean="0"/>
              <a:t>Content</a:t>
            </a:r>
            <a:endParaRPr lang="en-US" b="1" dirty="0" smtClean="0"/>
          </a:p>
          <a:p>
            <a:pPr>
              <a:buFont typeface="Arial" charset="0"/>
              <a:buChar char="•"/>
              <a:defRPr/>
            </a:pPr>
            <a:r>
              <a:rPr lang="en-US" dirty="0" smtClean="0"/>
              <a:t>Speed-meeting</a:t>
            </a:r>
          </a:p>
          <a:p>
            <a:pPr>
              <a:buFont typeface="Arial" charset="0"/>
              <a:buChar char="•"/>
              <a:defRPr/>
            </a:pPr>
            <a:r>
              <a:rPr lang="en-US" dirty="0" smtClean="0"/>
              <a:t>Horseshoe and the ideals </a:t>
            </a:r>
          </a:p>
          <a:p>
            <a:pPr>
              <a:buFont typeface="Arial" charset="0"/>
              <a:buChar char="•"/>
              <a:defRPr/>
            </a:pPr>
            <a:r>
              <a:rPr lang="en-US" dirty="0" smtClean="0"/>
              <a:t>Ending the buddy program</a:t>
            </a:r>
            <a:endParaRPr lang="en-US" dirty="0" smtClean="0"/>
          </a:p>
          <a:p>
            <a:endParaRPr lang="da-DK" dirty="0"/>
          </a:p>
        </p:txBody>
      </p:sp>
    </p:spTree>
    <p:extLst>
      <p:ext uri="{BB962C8B-B14F-4D97-AF65-F5344CB8AC3E}">
        <p14:creationId xmlns:p14="http://schemas.microsoft.com/office/powerpoint/2010/main" val="3735601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571500" y="0"/>
            <a:ext cx="10287000" cy="6858000"/>
          </a:xfrm>
          <a:prstGeom prst="rect">
            <a:avLst/>
          </a:prstGeom>
        </p:spPr>
      </p:pic>
      <p:sp>
        <p:nvSpPr>
          <p:cNvPr id="2" name="Titel 1"/>
          <p:cNvSpPr>
            <a:spLocks noGrp="1"/>
          </p:cNvSpPr>
          <p:nvPr>
            <p:ph type="title"/>
          </p:nvPr>
        </p:nvSpPr>
        <p:spPr>
          <a:xfrm>
            <a:off x="444840" y="2963900"/>
            <a:ext cx="8229600" cy="584737"/>
          </a:xfrm>
        </p:spPr>
        <p:txBody>
          <a:bodyPr/>
          <a:lstStyle/>
          <a:p>
            <a:pPr algn="ctr"/>
            <a:r>
              <a:rPr lang="en-US" dirty="0" smtClean="0"/>
              <a:t>Speed-meeting about community</a:t>
            </a:r>
            <a:endParaRPr lang="en-US" dirty="0"/>
          </a:p>
        </p:txBody>
      </p:sp>
    </p:spTree>
    <p:extLst>
      <p:ext uri="{BB962C8B-B14F-4D97-AF65-F5344CB8AC3E}">
        <p14:creationId xmlns:p14="http://schemas.microsoft.com/office/powerpoint/2010/main" val="1081383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Horseshoe</a:t>
            </a:r>
            <a:r>
              <a:rPr lang="da-DK" dirty="0" smtClean="0"/>
              <a:t> and the ideals </a:t>
            </a:r>
            <a:endParaRPr lang="da-DK" dirty="0"/>
          </a:p>
        </p:txBody>
      </p:sp>
      <p:sp>
        <p:nvSpPr>
          <p:cNvPr id="3" name="Pladsholder til indhold 2"/>
          <p:cNvSpPr>
            <a:spLocks noGrp="1"/>
          </p:cNvSpPr>
          <p:nvPr>
            <p:ph idx="1"/>
          </p:nvPr>
        </p:nvSpPr>
        <p:spPr>
          <a:xfrm>
            <a:off x="901699" y="2128586"/>
            <a:ext cx="5253567" cy="2758760"/>
          </a:xfrm>
        </p:spPr>
        <p:txBody>
          <a:bodyPr/>
          <a:lstStyle/>
          <a:p>
            <a:pPr marL="0" indent="0">
              <a:buNone/>
              <a:defRPr/>
            </a:pPr>
            <a:r>
              <a:rPr lang="en-US" dirty="0" smtClean="0">
                <a:ea typeface="Helvetica Light"/>
                <a:cs typeface="Helvetica Light"/>
              </a:rPr>
              <a:t>‘We as a class have been good at living up to…’</a:t>
            </a:r>
            <a:endParaRPr lang="en-US" sz="1800" dirty="0" smtClean="0">
              <a:ea typeface="Helvetica Light"/>
              <a:cs typeface="Helvetica Light"/>
            </a:endParaRPr>
          </a:p>
          <a:p>
            <a:pPr marL="342900" indent="-342900">
              <a:buFont typeface="+mj-lt"/>
              <a:buAutoNum type="arabicPeriod"/>
              <a:defRPr/>
            </a:pPr>
            <a:r>
              <a:rPr lang="en-US" sz="1800" dirty="0" smtClean="0">
                <a:ea typeface="Helvetica Light"/>
                <a:cs typeface="Helvetica Light"/>
              </a:rPr>
              <a:t>[Insert one of the class ideals]</a:t>
            </a:r>
          </a:p>
          <a:p>
            <a:pPr marL="342900" indent="-342900">
              <a:buFont typeface="+mj-lt"/>
              <a:buAutoNum type="arabicPeriod"/>
              <a:defRPr/>
            </a:pPr>
            <a:r>
              <a:rPr lang="en-US" dirty="0" smtClean="0">
                <a:ea typeface="Helvetica Light"/>
                <a:cs typeface="Helvetica Light"/>
              </a:rPr>
              <a:t>[Insert one of the class ideals]</a:t>
            </a:r>
            <a:endParaRPr lang="en-US" sz="1800" dirty="0" smtClean="0">
              <a:ea typeface="Helvetica Light"/>
              <a:cs typeface="Helvetica Light"/>
            </a:endParaRPr>
          </a:p>
          <a:p>
            <a:pPr marL="342900" indent="-342900">
              <a:buFont typeface="+mj-lt"/>
              <a:buAutoNum type="arabicPeriod"/>
              <a:defRPr/>
            </a:pPr>
            <a:r>
              <a:rPr lang="en-US" dirty="0" smtClean="0">
                <a:ea typeface="Helvetica Light"/>
                <a:cs typeface="Helvetica Light"/>
              </a:rPr>
              <a:t>[Insert one of the class ideals]</a:t>
            </a:r>
            <a:endParaRPr lang="en-US" sz="1800" dirty="0" smtClean="0">
              <a:ea typeface="Helvetica Light"/>
              <a:cs typeface="Helvetica Light"/>
            </a:endParaRPr>
          </a:p>
          <a:p>
            <a:pPr marL="342900" indent="-342900">
              <a:buFont typeface="+mj-lt"/>
              <a:buAutoNum type="arabicPeriod"/>
              <a:defRPr/>
            </a:pPr>
            <a:r>
              <a:rPr lang="en-US" dirty="0" smtClean="0">
                <a:ea typeface="Helvetica Light"/>
                <a:cs typeface="Helvetica Light"/>
              </a:rPr>
              <a:t>[Insert one of the class ideals]</a:t>
            </a:r>
            <a:endParaRPr lang="en-US" sz="1800" dirty="0" smtClean="0">
              <a:ea typeface="Helvetica Light"/>
              <a:cs typeface="Helvetica Light"/>
            </a:endParaRPr>
          </a:p>
          <a:p>
            <a:pPr marL="342900" indent="-342900">
              <a:buFont typeface="+mj-lt"/>
              <a:buAutoNum type="arabicPeriod"/>
              <a:defRPr/>
            </a:pPr>
            <a:r>
              <a:rPr lang="en-US" dirty="0" smtClean="0">
                <a:ea typeface="Helvetica Light"/>
                <a:cs typeface="Helvetica Light"/>
              </a:rPr>
              <a:t>[Insert one of the class ideals]</a:t>
            </a:r>
            <a:endParaRPr lang="en-US" sz="1800" dirty="0" smtClean="0">
              <a:ea typeface="Helvetica Light"/>
              <a:cs typeface="Helvetica Light"/>
            </a:endParaRPr>
          </a:p>
          <a:p>
            <a:pPr>
              <a:buFont typeface="Arial" charset="0"/>
              <a:buChar char="•"/>
              <a:defRPr/>
            </a:pPr>
            <a:endParaRPr lang="da-DK" dirty="0">
              <a:ea typeface="Helvetica Light"/>
              <a:cs typeface="Helvetica Light"/>
            </a:endParaRPr>
          </a:p>
        </p:txBody>
      </p:sp>
      <p:sp>
        <p:nvSpPr>
          <p:cNvPr id="4" name="Pladsholder til tekst 3"/>
          <p:cNvSpPr>
            <a:spLocks noGrp="1"/>
          </p:cNvSpPr>
          <p:nvPr>
            <p:ph type="body" sz="quarter" idx="15"/>
          </p:nvPr>
        </p:nvSpPr>
        <p:spPr>
          <a:xfrm>
            <a:off x="725842" y="1518318"/>
            <a:ext cx="6787827" cy="606425"/>
          </a:xfrm>
        </p:spPr>
        <p:txBody>
          <a:bodyPr/>
          <a:lstStyle/>
          <a:p>
            <a:r>
              <a:rPr lang="en-US" sz="1600" dirty="0" smtClean="0">
                <a:ea typeface="Helvetica Light"/>
                <a:cs typeface="Helvetica Light"/>
              </a:rPr>
              <a:t>Work with </a:t>
            </a:r>
            <a:r>
              <a:rPr lang="en-US" sz="1600" dirty="0" smtClean="0">
                <a:ea typeface="Helvetica Light"/>
                <a:cs typeface="Helvetica Light"/>
              </a:rPr>
              <a:t>the following five ideals for the class.</a:t>
            </a:r>
          </a:p>
          <a:p>
            <a:endParaRPr lang="en-US" dirty="0"/>
          </a:p>
        </p:txBody>
      </p:sp>
      <p:grpSp>
        <p:nvGrpSpPr>
          <p:cNvPr id="12" name="Gruppe 11"/>
          <p:cNvGrpSpPr/>
          <p:nvPr/>
        </p:nvGrpSpPr>
        <p:grpSpPr>
          <a:xfrm>
            <a:off x="1386430" y="4241552"/>
            <a:ext cx="4694407" cy="369750"/>
            <a:chOff x="4154027" y="3328409"/>
            <a:chExt cx="5122007" cy="663039"/>
          </a:xfrm>
        </p:grpSpPr>
        <p:sp>
          <p:nvSpPr>
            <p:cNvPr id="7" name="Tekstboks 2"/>
            <p:cNvSpPr txBox="1">
              <a:spLocks noChangeArrowheads="1"/>
            </p:cNvSpPr>
            <p:nvPr/>
          </p:nvSpPr>
          <p:spPr bwMode="auto">
            <a:xfrm>
              <a:off x="4154027" y="3329159"/>
              <a:ext cx="2332501" cy="6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da-DK" dirty="0" smtClean="0">
                  <a:solidFill>
                    <a:schemeClr val="bg1">
                      <a:lumMod val="50000"/>
                    </a:schemeClr>
                  </a:solidFill>
                  <a:latin typeface="Georgia" panose="02040502050405020303" pitchFamily="18" charset="0"/>
                </a:rPr>
                <a:t>’Strongly agree’</a:t>
              </a:r>
              <a:endParaRPr lang="en-US" altLang="da-DK" dirty="0">
                <a:solidFill>
                  <a:schemeClr val="bg1">
                    <a:lumMod val="50000"/>
                  </a:schemeClr>
                </a:solidFill>
                <a:latin typeface="Georgia" panose="02040502050405020303" pitchFamily="18" charset="0"/>
              </a:endParaRPr>
            </a:p>
          </p:txBody>
        </p:sp>
        <p:sp>
          <p:nvSpPr>
            <p:cNvPr id="8" name="Tekstboks 6"/>
            <p:cNvSpPr txBox="1">
              <a:spLocks noChangeArrowheads="1"/>
            </p:cNvSpPr>
            <p:nvPr/>
          </p:nvSpPr>
          <p:spPr bwMode="auto">
            <a:xfrm>
              <a:off x="6187972" y="3328409"/>
              <a:ext cx="3088062" cy="6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da-DK" dirty="0" smtClean="0">
                  <a:solidFill>
                    <a:schemeClr val="bg1">
                      <a:lumMod val="50000"/>
                    </a:schemeClr>
                  </a:solidFill>
                  <a:latin typeface="Georgia" panose="02040502050405020303" pitchFamily="18" charset="0"/>
                </a:rPr>
                <a:t>’Strongly disagree’</a:t>
              </a:r>
              <a:endParaRPr lang="en-US" altLang="da-DK" dirty="0">
                <a:solidFill>
                  <a:schemeClr val="bg1">
                    <a:lumMod val="50000"/>
                  </a:schemeClr>
                </a:solidFill>
                <a:latin typeface="Georgia" panose="02040502050405020303" pitchFamily="18" charset="0"/>
              </a:endParaRPr>
            </a:p>
          </p:txBody>
        </p:sp>
      </p:grpSp>
      <p:sp>
        <p:nvSpPr>
          <p:cNvPr id="16" name="Kombinationstegning 15"/>
          <p:cNvSpPr/>
          <p:nvPr/>
        </p:nvSpPr>
        <p:spPr>
          <a:xfrm>
            <a:off x="2805357" y="4642813"/>
            <a:ext cx="718850" cy="489066"/>
          </a:xfrm>
          <a:custGeom>
            <a:avLst/>
            <a:gdLst>
              <a:gd name="connsiteX0" fmla="*/ 3825 w 718850"/>
              <a:gd name="connsiteY0" fmla="*/ 0 h 1037323"/>
              <a:gd name="connsiteX1" fmla="*/ 92725 w 718850"/>
              <a:gd name="connsiteY1" fmla="*/ 901700 h 1037323"/>
              <a:gd name="connsiteX2" fmla="*/ 626125 w 718850"/>
              <a:gd name="connsiteY2" fmla="*/ 939800 h 1037323"/>
              <a:gd name="connsiteX3" fmla="*/ 715025 w 718850"/>
              <a:gd name="connsiteY3" fmla="*/ 0 h 1037323"/>
            </a:gdLst>
            <a:ahLst/>
            <a:cxnLst>
              <a:cxn ang="0">
                <a:pos x="connsiteX0" y="connsiteY0"/>
              </a:cxn>
              <a:cxn ang="0">
                <a:pos x="connsiteX1" y="connsiteY1"/>
              </a:cxn>
              <a:cxn ang="0">
                <a:pos x="connsiteX2" y="connsiteY2"/>
              </a:cxn>
              <a:cxn ang="0">
                <a:pos x="connsiteX3" y="connsiteY3"/>
              </a:cxn>
            </a:cxnLst>
            <a:rect l="l" t="t" r="r" b="b"/>
            <a:pathLst>
              <a:path w="718850" h="1037323">
                <a:moveTo>
                  <a:pt x="3825" y="0"/>
                </a:moveTo>
                <a:cubicBezTo>
                  <a:pt x="-3584" y="372533"/>
                  <a:pt x="-10992" y="745067"/>
                  <a:pt x="92725" y="901700"/>
                </a:cubicBezTo>
                <a:cubicBezTo>
                  <a:pt x="196442" y="1058333"/>
                  <a:pt x="522408" y="1090083"/>
                  <a:pt x="626125" y="939800"/>
                </a:cubicBezTo>
                <a:cubicBezTo>
                  <a:pt x="729842" y="789517"/>
                  <a:pt x="722433" y="394758"/>
                  <a:pt x="715025" y="0"/>
                </a:cubicBezTo>
              </a:path>
            </a:pathLst>
          </a:custGeom>
          <a:noFill/>
          <a:ln w="57150">
            <a:solidFill>
              <a:srgbClr val="E14E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336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Summary</a:t>
            </a:r>
            <a:endParaRPr lang="da-DK" dirty="0"/>
          </a:p>
        </p:txBody>
      </p:sp>
      <p:sp>
        <p:nvSpPr>
          <p:cNvPr id="3" name="Pladsholder til indhold 2"/>
          <p:cNvSpPr>
            <a:spLocks noGrp="1"/>
          </p:cNvSpPr>
          <p:nvPr>
            <p:ph idx="1"/>
          </p:nvPr>
        </p:nvSpPr>
        <p:spPr/>
        <p:txBody>
          <a:bodyPr/>
          <a:lstStyle/>
          <a:p>
            <a:pPr>
              <a:defRPr/>
            </a:pPr>
            <a:r>
              <a:rPr lang="en-US" dirty="0" smtClean="0">
                <a:latin typeface="Georgia" panose="02040502050405020303" pitchFamily="18" charset="0"/>
                <a:ea typeface="Helvetica Light"/>
                <a:cs typeface="Helvetica" pitchFamily="34" charset="0"/>
              </a:rPr>
              <a:t>Which two ideals do we need to work more with?</a:t>
            </a:r>
          </a:p>
          <a:p>
            <a:pPr>
              <a:defRPr/>
            </a:pPr>
            <a:r>
              <a:rPr lang="en-US" dirty="0" smtClean="0">
                <a:latin typeface="Georgia" panose="02040502050405020303" pitchFamily="18" charset="0"/>
                <a:ea typeface="Helvetica Light"/>
                <a:cs typeface="Helvetica" pitchFamily="34" charset="0"/>
              </a:rPr>
              <a:t>What do we need to do </a:t>
            </a:r>
            <a:r>
              <a:rPr lang="en-US" dirty="0" smtClean="0">
                <a:latin typeface="Georgia" panose="02040502050405020303" pitchFamily="18" charset="0"/>
                <a:ea typeface="Helvetica Light"/>
                <a:cs typeface="Helvetica" pitchFamily="34" charset="0"/>
              </a:rPr>
              <a:t>to </a:t>
            </a:r>
            <a:r>
              <a:rPr lang="en-US" dirty="0" smtClean="0">
                <a:latin typeface="Georgia" panose="02040502050405020303" pitchFamily="18" charset="0"/>
                <a:ea typeface="Helvetica Light"/>
                <a:cs typeface="Helvetica" pitchFamily="34" charset="0"/>
              </a:rPr>
              <a:t>better live up to our own ideals for a good class culture?</a:t>
            </a:r>
          </a:p>
          <a:p>
            <a:endParaRPr lang="da-DK" dirty="0"/>
          </a:p>
        </p:txBody>
      </p:sp>
    </p:spTree>
    <p:extLst>
      <p:ext uri="{BB962C8B-B14F-4D97-AF65-F5344CB8AC3E}">
        <p14:creationId xmlns:p14="http://schemas.microsoft.com/office/powerpoint/2010/main" val="3710340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Bye</a:t>
            </a:r>
            <a:r>
              <a:rPr lang="da-DK" dirty="0" smtClean="0"/>
              <a:t>, </a:t>
            </a:r>
            <a:r>
              <a:rPr lang="da-DK" dirty="0" err="1" smtClean="0"/>
              <a:t>bye</a:t>
            </a:r>
            <a:r>
              <a:rPr lang="da-DK" dirty="0" smtClean="0"/>
              <a:t> </a:t>
            </a:r>
            <a:r>
              <a:rPr lang="da-DK" dirty="0" err="1" smtClean="0"/>
              <a:t>buddy</a:t>
            </a:r>
            <a:r>
              <a:rPr lang="da-DK" dirty="0" smtClean="0"/>
              <a:t> program</a:t>
            </a:r>
            <a:endParaRPr lang="da-DK" dirty="0"/>
          </a:p>
        </p:txBody>
      </p:sp>
      <p:pic>
        <p:nvPicPr>
          <p:cNvPr id="7" name="Billed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2184400"/>
            <a:ext cx="4572000" cy="3048000"/>
          </a:xfrm>
          <a:prstGeom prst="rect">
            <a:avLst/>
          </a:prstGeom>
        </p:spPr>
      </p:pic>
    </p:spTree>
    <p:extLst>
      <p:ext uri="{BB962C8B-B14F-4D97-AF65-F5344CB8AC3E}">
        <p14:creationId xmlns:p14="http://schemas.microsoft.com/office/powerpoint/2010/main" val="503975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erk_Ppt_skabelon_l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nktopstilling grøn cirk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Netwerk_Ppt_skabelon_leg</Template>
  <TotalTime>3379</TotalTime>
  <Words>748</Words>
  <Application>Microsoft Office PowerPoint</Application>
  <PresentationFormat>Skærmshow (4:3)</PresentationFormat>
  <Paragraphs>53</Paragraphs>
  <Slides>6</Slides>
  <Notes>6</Notes>
  <HiddenSlides>0</HiddenSlides>
  <MMClips>0</MMClips>
  <ScaleCrop>false</ScaleCrop>
  <HeadingPairs>
    <vt:vector size="4" baseType="variant">
      <vt:variant>
        <vt:lpstr>Tema</vt:lpstr>
      </vt:variant>
      <vt:variant>
        <vt:i4>1</vt:i4>
      </vt:variant>
      <vt:variant>
        <vt:lpstr>Diastitler</vt:lpstr>
      </vt:variant>
      <vt:variant>
        <vt:i4>6</vt:i4>
      </vt:variant>
    </vt:vector>
  </HeadingPairs>
  <TitlesOfParts>
    <vt:vector size="7" baseType="lpstr">
      <vt:lpstr>Netwerk_Ppt_skabelon_leg</vt:lpstr>
      <vt:lpstr>PowerPoint-præsentation</vt:lpstr>
      <vt:lpstr>Class culture II</vt:lpstr>
      <vt:lpstr>Speed-meeting about community</vt:lpstr>
      <vt:lpstr>Horseshoe and the ideals </vt:lpstr>
      <vt:lpstr>Summary</vt:lpstr>
      <vt:lpstr>Bye, bye buddy program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Rillo</dc:creator>
  <cp:lastModifiedBy>Camilla Lund Mikkelsen</cp:lastModifiedBy>
  <cp:revision>161</cp:revision>
  <cp:lastPrinted>2014-05-22T08:09:42Z</cp:lastPrinted>
  <dcterms:created xsi:type="dcterms:W3CDTF">2012-05-05T12:10:20Z</dcterms:created>
  <dcterms:modified xsi:type="dcterms:W3CDTF">2020-08-04T15:10:49Z</dcterms:modified>
</cp:coreProperties>
</file>