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2" r:id="rId2"/>
    <p:sldId id="289" r:id="rId3"/>
    <p:sldId id="294" r:id="rId4"/>
    <p:sldId id="308" r:id="rId5"/>
    <p:sldId id="307" r:id="rId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4E39"/>
    <a:srgbClr val="393035"/>
    <a:srgbClr val="D7372C"/>
    <a:srgbClr val="B0AB0A"/>
    <a:srgbClr val="727271"/>
    <a:srgbClr val="DCD023"/>
    <a:srgbClr val="FE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68" autoAdjust="0"/>
  </p:normalViewPr>
  <p:slideViewPr>
    <p:cSldViewPr snapToGrid="0" snapToObjects="1">
      <p:cViewPr>
        <p:scale>
          <a:sx n="81" d="100"/>
          <a:sy n="81" d="100"/>
        </p:scale>
        <p:origin x="-2484" y="-258"/>
      </p:cViewPr>
      <p:guideLst>
        <p:guide orient="horz" pos="3608"/>
        <p:guide orient="horz" pos="431"/>
        <p:guide orient="horz" pos="1248"/>
        <p:guide orient="horz" pos="772"/>
        <p:guide pos="568"/>
        <p:guide pos="2701"/>
        <p:guide pos="5292"/>
        <p:guide pos="2945"/>
        <p:guide pos="441"/>
      </p:guideLst>
    </p:cSldViewPr>
  </p:slideViewPr>
  <p:notesTextViewPr>
    <p:cViewPr>
      <p:scale>
        <a:sx n="100" d="100"/>
        <a:sy n="100" d="100"/>
      </p:scale>
      <p:origin x="6" y="192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14A67A-10E0-40B2-8307-2474CE175E76}" type="datetimeFigureOut">
              <a:rPr lang="da-DK"/>
              <a:pPr>
                <a:defRPr/>
              </a:pPr>
              <a:t>04-08-2020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AB7650-62D2-495D-A20C-949D1150E32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7227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dirty="0" err="1" smtClean="0"/>
              <a:t>Lesson</a:t>
            </a:r>
            <a:r>
              <a:rPr lang="da-DK" altLang="da-DK" dirty="0" smtClean="0"/>
              <a:t> 2</a:t>
            </a:r>
          </a:p>
          <a:p>
            <a:r>
              <a:rPr lang="da-DK" altLang="da-DK" dirty="0" smtClean="0"/>
              <a:t>The </a:t>
            </a:r>
            <a:r>
              <a:rPr lang="da-DK" altLang="da-DK" dirty="0" err="1" smtClean="0"/>
              <a:t>aim</a:t>
            </a:r>
            <a:r>
              <a:rPr lang="da-DK" altLang="da-DK" dirty="0" smtClean="0"/>
              <a:t> of </a:t>
            </a:r>
            <a:r>
              <a:rPr lang="da-DK" altLang="da-DK" dirty="0" err="1" smtClean="0"/>
              <a:t>this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lesson</a:t>
            </a:r>
            <a:r>
              <a:rPr lang="da-DK" altLang="da-DK" dirty="0" smtClean="0"/>
              <a:t> is to support the students in </a:t>
            </a:r>
            <a:r>
              <a:rPr lang="da-DK" altLang="da-DK" dirty="0" err="1" smtClean="0"/>
              <a:t>creating</a:t>
            </a:r>
            <a:r>
              <a:rPr lang="da-DK" altLang="da-DK" dirty="0" smtClean="0"/>
              <a:t> a </a:t>
            </a:r>
            <a:r>
              <a:rPr lang="da-DK" altLang="da-DK" dirty="0" err="1" smtClean="0"/>
              <a:t>good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class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culture</a:t>
            </a:r>
            <a:r>
              <a:rPr lang="da-DK" altLang="da-DK" dirty="0" smtClean="0"/>
              <a:t>.</a:t>
            </a:r>
          </a:p>
          <a:p>
            <a:endParaRPr lang="da-DK" altLang="da-DK" dirty="0" smtClean="0"/>
          </a:p>
          <a:p>
            <a:r>
              <a:rPr lang="da-DK" altLang="da-DK" dirty="0" smtClean="0"/>
              <a:t>As</a:t>
            </a:r>
            <a:r>
              <a:rPr lang="da-DK" altLang="da-DK" baseline="0" dirty="0" smtClean="0"/>
              <a:t> a </a:t>
            </a:r>
            <a:r>
              <a:rPr lang="da-DK" altLang="da-DK" baseline="0" dirty="0" err="1" smtClean="0"/>
              <a:t>teacher</a:t>
            </a:r>
            <a:r>
              <a:rPr lang="da-DK" altLang="da-DK" baseline="0" dirty="0" smtClean="0"/>
              <a:t>, </a:t>
            </a:r>
            <a:r>
              <a:rPr lang="da-DK" altLang="da-DK" baseline="0" dirty="0" err="1" smtClean="0"/>
              <a:t>you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will</a:t>
            </a:r>
            <a:r>
              <a:rPr lang="da-DK" altLang="da-DK" baseline="0" dirty="0" smtClean="0"/>
              <a:t> set the </a:t>
            </a:r>
            <a:r>
              <a:rPr lang="da-DK" altLang="da-DK" baseline="0" dirty="0" err="1" smtClean="0"/>
              <a:t>framework</a:t>
            </a:r>
            <a:r>
              <a:rPr lang="da-DK" altLang="da-DK" baseline="0" dirty="0" smtClean="0"/>
              <a:t> for the </a:t>
            </a:r>
            <a:r>
              <a:rPr lang="da-DK" altLang="da-DK" baseline="0" dirty="0" err="1" smtClean="0"/>
              <a:t>creation</a:t>
            </a:r>
            <a:r>
              <a:rPr lang="da-DK" altLang="da-DK" baseline="0" dirty="0" smtClean="0"/>
              <a:t> of a </a:t>
            </a:r>
            <a:r>
              <a:rPr lang="da-DK" altLang="da-DK" baseline="0" dirty="0" err="1" smtClean="0"/>
              <a:t>good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culture</a:t>
            </a:r>
            <a:r>
              <a:rPr lang="da-DK" altLang="da-DK" baseline="0" dirty="0" smtClean="0"/>
              <a:t>. The students </a:t>
            </a:r>
            <a:r>
              <a:rPr lang="da-DK" altLang="da-DK" baseline="0" dirty="0" err="1" smtClean="0"/>
              <a:t>will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be</a:t>
            </a:r>
            <a:r>
              <a:rPr lang="da-DK" altLang="da-DK" baseline="0" dirty="0" smtClean="0"/>
              <a:t> in charge of the </a:t>
            </a:r>
            <a:r>
              <a:rPr lang="da-DK" altLang="da-DK" baseline="0" dirty="0" err="1" smtClean="0"/>
              <a:t>content</a:t>
            </a:r>
            <a:r>
              <a:rPr lang="da-DK" altLang="da-DK" baseline="0" dirty="0" smtClean="0"/>
              <a:t> – </a:t>
            </a:r>
            <a:r>
              <a:rPr lang="da-DK" altLang="da-DK" baseline="0" dirty="0" err="1" smtClean="0"/>
              <a:t>among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other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things</a:t>
            </a:r>
            <a:r>
              <a:rPr lang="da-DK" altLang="da-DK" baseline="0" dirty="0" smtClean="0"/>
              <a:t> by </a:t>
            </a:r>
            <a:r>
              <a:rPr lang="da-DK" altLang="da-DK" baseline="0" dirty="0" err="1" smtClean="0"/>
              <a:t>formulating</a:t>
            </a:r>
            <a:r>
              <a:rPr lang="da-DK" altLang="da-DK" baseline="0" dirty="0" smtClean="0"/>
              <a:t> ideals for </a:t>
            </a:r>
            <a:r>
              <a:rPr lang="da-DK" altLang="da-DK" baseline="0" dirty="0" err="1" smtClean="0"/>
              <a:t>their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class</a:t>
            </a:r>
            <a:r>
              <a:rPr lang="da-DK" altLang="da-DK" baseline="0" dirty="0" smtClean="0"/>
              <a:t>.</a:t>
            </a:r>
          </a:p>
          <a:p>
            <a:r>
              <a:rPr lang="da-DK" altLang="da-DK" dirty="0" smtClean="0"/>
              <a:t> </a:t>
            </a:r>
          </a:p>
          <a:p>
            <a:endParaRPr lang="da-DK" altLang="da-DK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rights reserved. Reproduction of the material without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Ventilens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written consent is not permitted according to applicable Danish copyright law, © 2017 Ventilen Danmark </a:t>
            </a:r>
          </a:p>
          <a:p>
            <a:endParaRPr lang="en-US" alt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15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da-DK" altLang="da-DK" dirty="0" smtClean="0"/>
              <a:t>2 min.</a:t>
            </a:r>
          </a:p>
          <a:p>
            <a:r>
              <a:rPr lang="da-DK" altLang="da-DK" dirty="0" smtClean="0"/>
              <a:t>Go over the program.</a:t>
            </a:r>
          </a:p>
          <a:p>
            <a:r>
              <a:rPr lang="da-DK" altLang="da-DK" dirty="0" err="1" smtClean="0"/>
              <a:t>Remember</a:t>
            </a:r>
            <a:r>
              <a:rPr lang="da-DK" altLang="da-DK" dirty="0" smtClean="0"/>
              <a:t> a break – </a:t>
            </a:r>
            <a:r>
              <a:rPr lang="da-DK" altLang="da-DK" dirty="0" err="1" smtClean="0"/>
              <a:t>this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will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be</a:t>
            </a:r>
            <a:r>
              <a:rPr lang="da-DK" altLang="da-DK" baseline="0" dirty="0" smtClean="0"/>
              <a:t> a </a:t>
            </a:r>
            <a:r>
              <a:rPr lang="da-DK" altLang="da-DK" baseline="0" dirty="0" err="1" smtClean="0"/>
              <a:t>lesson</a:t>
            </a:r>
            <a:r>
              <a:rPr lang="da-DK" altLang="da-DK" baseline="0" dirty="0" smtClean="0"/>
              <a:t> of 90 </a:t>
            </a:r>
            <a:r>
              <a:rPr lang="da-DK" altLang="da-DK" baseline="0" dirty="0" err="1" smtClean="0"/>
              <a:t>minutes</a:t>
            </a:r>
            <a:r>
              <a:rPr lang="da-DK" altLang="da-DK" baseline="0" dirty="0" smtClean="0"/>
              <a:t>. </a:t>
            </a:r>
          </a:p>
          <a:p>
            <a:endParaRPr lang="da-DK" altLang="da-DK" i="1" baseline="0" dirty="0" smtClean="0">
              <a:cs typeface="Arial" pitchFamily="34" charset="0"/>
            </a:endParaRPr>
          </a:p>
          <a:p>
            <a:r>
              <a:rPr lang="da-DK" altLang="da-DK" i="0" baseline="0" dirty="0" smtClean="0">
                <a:cs typeface="Arial" pitchFamily="34" charset="0"/>
              </a:rPr>
              <a:t>‘Class </a:t>
            </a:r>
            <a:r>
              <a:rPr lang="da-DK" altLang="da-DK" i="0" baseline="0" dirty="0" err="1" smtClean="0">
                <a:cs typeface="Arial" pitchFamily="34" charset="0"/>
              </a:rPr>
              <a:t>culture</a:t>
            </a:r>
            <a:r>
              <a:rPr lang="da-DK" altLang="da-DK" i="0" baseline="0" dirty="0" smtClean="0">
                <a:cs typeface="Arial" pitchFamily="34" charset="0"/>
              </a:rPr>
              <a:t> – a </a:t>
            </a:r>
            <a:r>
              <a:rPr lang="da-DK" altLang="da-DK" i="0" baseline="0" dirty="0" err="1" smtClean="0">
                <a:cs typeface="Arial" pitchFamily="34" charset="0"/>
              </a:rPr>
              <a:t>common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err="1" smtClean="0">
                <a:cs typeface="Arial" pitchFamily="34" charset="0"/>
              </a:rPr>
              <a:t>responsibility</a:t>
            </a:r>
            <a:r>
              <a:rPr lang="da-DK" altLang="da-DK" i="0" baseline="0" dirty="0" smtClean="0">
                <a:cs typeface="Arial" pitchFamily="34" charset="0"/>
              </a:rPr>
              <a:t>’ </a:t>
            </a:r>
            <a:r>
              <a:rPr lang="da-DK" altLang="da-DK" i="0" baseline="0" dirty="0" err="1" smtClean="0">
                <a:cs typeface="Arial" pitchFamily="34" charset="0"/>
              </a:rPr>
              <a:t>will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err="1" smtClean="0">
                <a:cs typeface="Arial" pitchFamily="34" charset="0"/>
              </a:rPr>
              <a:t>include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err="1" smtClean="0">
                <a:cs typeface="Arial" pitchFamily="34" charset="0"/>
              </a:rPr>
              <a:t>what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err="1" smtClean="0">
                <a:cs typeface="Arial" pitchFamily="34" charset="0"/>
              </a:rPr>
              <a:t>class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err="1" smtClean="0">
                <a:cs typeface="Arial" pitchFamily="34" charset="0"/>
              </a:rPr>
              <a:t>culture</a:t>
            </a:r>
            <a:r>
              <a:rPr lang="da-DK" altLang="da-DK" i="0" baseline="0" dirty="0" smtClean="0">
                <a:cs typeface="Arial" pitchFamily="34" charset="0"/>
              </a:rPr>
              <a:t> is, </a:t>
            </a:r>
            <a:r>
              <a:rPr lang="da-DK" altLang="da-DK" i="0" baseline="0" dirty="0" err="1" smtClean="0">
                <a:cs typeface="Arial" pitchFamily="34" charset="0"/>
              </a:rPr>
              <a:t>why</a:t>
            </a:r>
            <a:r>
              <a:rPr lang="da-DK" altLang="da-DK" i="0" baseline="0" dirty="0" smtClean="0">
                <a:cs typeface="Arial" pitchFamily="34" charset="0"/>
              </a:rPr>
              <a:t> it is </a:t>
            </a:r>
            <a:r>
              <a:rPr lang="da-DK" altLang="da-DK" i="0" baseline="0" dirty="0" err="1" smtClean="0">
                <a:cs typeface="Arial" pitchFamily="34" charset="0"/>
              </a:rPr>
              <a:t>important</a:t>
            </a:r>
            <a:r>
              <a:rPr lang="da-DK" altLang="da-DK" i="0" baseline="0" dirty="0" smtClean="0">
                <a:cs typeface="Arial" pitchFamily="34" charset="0"/>
              </a:rPr>
              <a:t>, </a:t>
            </a:r>
            <a:r>
              <a:rPr lang="da-DK" altLang="da-DK" i="0" baseline="0" dirty="0" smtClean="0">
                <a:cs typeface="Arial" pitchFamily="34" charset="0"/>
              </a:rPr>
              <a:t>and </a:t>
            </a:r>
            <a:r>
              <a:rPr lang="da-DK" altLang="da-DK" i="0" baseline="0" dirty="0" err="1" smtClean="0">
                <a:cs typeface="Arial" pitchFamily="34" charset="0"/>
              </a:rPr>
              <a:t>how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err="1" smtClean="0">
                <a:cs typeface="Arial" pitchFamily="34" charset="0"/>
              </a:rPr>
              <a:t>formulating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smtClean="0">
                <a:cs typeface="Arial" pitchFamily="34" charset="0"/>
              </a:rPr>
              <a:t>ideals </a:t>
            </a:r>
            <a:r>
              <a:rPr lang="da-DK" altLang="da-DK" i="0" baseline="0" dirty="0" err="1" smtClean="0">
                <a:cs typeface="Arial" pitchFamily="34" charset="0"/>
              </a:rPr>
              <a:t>can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err="1" smtClean="0">
                <a:cs typeface="Arial" pitchFamily="34" charset="0"/>
              </a:rPr>
              <a:t>help</a:t>
            </a:r>
            <a:r>
              <a:rPr lang="da-DK" altLang="da-DK" i="0" baseline="0" dirty="0" smtClean="0">
                <a:cs typeface="Arial" pitchFamily="34" charset="0"/>
              </a:rPr>
              <a:t> support a </a:t>
            </a:r>
            <a:r>
              <a:rPr lang="da-DK" altLang="da-DK" i="0" baseline="0" dirty="0" err="1" smtClean="0">
                <a:cs typeface="Arial" pitchFamily="34" charset="0"/>
              </a:rPr>
              <a:t>good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err="1" smtClean="0">
                <a:cs typeface="Arial" pitchFamily="34" charset="0"/>
              </a:rPr>
              <a:t>culture</a:t>
            </a:r>
            <a:r>
              <a:rPr lang="da-DK" altLang="da-DK" i="0" baseline="0" dirty="0" smtClean="0">
                <a:cs typeface="Arial" pitchFamily="34" charset="0"/>
              </a:rPr>
              <a:t>.</a:t>
            </a:r>
          </a:p>
          <a:p>
            <a:r>
              <a:rPr lang="da-DK" altLang="da-DK" i="0" baseline="0" dirty="0" smtClean="0">
                <a:cs typeface="Arial" pitchFamily="34" charset="0"/>
              </a:rPr>
              <a:t>‘</a:t>
            </a:r>
            <a:r>
              <a:rPr lang="da-DK" altLang="da-DK" i="0" baseline="0" dirty="0" err="1" smtClean="0">
                <a:cs typeface="Arial" pitchFamily="34" charset="0"/>
              </a:rPr>
              <a:t>Discussion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smtClean="0">
                <a:cs typeface="Arial" pitchFamily="34" charset="0"/>
              </a:rPr>
              <a:t>with </a:t>
            </a:r>
            <a:r>
              <a:rPr lang="da-DK" altLang="da-DK" i="0" baseline="0" dirty="0" err="1" smtClean="0">
                <a:cs typeface="Arial" pitchFamily="34" charset="0"/>
              </a:rPr>
              <a:t>your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err="1" smtClean="0">
                <a:cs typeface="Arial" pitchFamily="34" charset="0"/>
              </a:rPr>
              <a:t>buddy</a:t>
            </a:r>
            <a:r>
              <a:rPr lang="da-DK" altLang="da-DK" i="0" baseline="0" dirty="0" smtClean="0">
                <a:cs typeface="Arial" pitchFamily="34" charset="0"/>
              </a:rPr>
              <a:t>’ </a:t>
            </a:r>
            <a:r>
              <a:rPr lang="da-DK" altLang="da-DK" i="0" baseline="0" dirty="0" err="1" smtClean="0">
                <a:cs typeface="Arial" pitchFamily="34" charset="0"/>
              </a:rPr>
              <a:t>involves</a:t>
            </a:r>
            <a:r>
              <a:rPr lang="da-DK" altLang="da-DK" i="0" baseline="0" dirty="0" smtClean="0">
                <a:cs typeface="Arial" pitchFamily="34" charset="0"/>
              </a:rPr>
              <a:t> the students </a:t>
            </a:r>
            <a:r>
              <a:rPr lang="da-DK" altLang="da-DK" i="0" baseline="0" dirty="0" err="1" smtClean="0">
                <a:cs typeface="Arial" pitchFamily="34" charset="0"/>
              </a:rPr>
              <a:t>discussing</a:t>
            </a:r>
            <a:r>
              <a:rPr lang="da-DK" altLang="da-DK" i="0" baseline="0" dirty="0" smtClean="0">
                <a:cs typeface="Arial" pitchFamily="34" charset="0"/>
              </a:rPr>
              <a:t> and </a:t>
            </a:r>
            <a:r>
              <a:rPr lang="da-DK" altLang="da-DK" i="0" baseline="0" dirty="0" err="1" smtClean="0">
                <a:cs typeface="Arial" pitchFamily="34" charset="0"/>
              </a:rPr>
              <a:t>identifying</a:t>
            </a:r>
            <a:r>
              <a:rPr lang="da-DK" altLang="da-DK" i="0" baseline="0" dirty="0" smtClean="0">
                <a:cs typeface="Arial" pitchFamily="34" charset="0"/>
              </a:rPr>
              <a:t> ideals for a </a:t>
            </a:r>
            <a:r>
              <a:rPr lang="da-DK" altLang="da-DK" i="0" baseline="0" dirty="0" err="1" smtClean="0">
                <a:cs typeface="Arial" pitchFamily="34" charset="0"/>
              </a:rPr>
              <a:t>good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err="1" smtClean="0">
                <a:cs typeface="Arial" pitchFamily="34" charset="0"/>
              </a:rPr>
              <a:t>class</a:t>
            </a:r>
            <a:r>
              <a:rPr lang="da-DK" altLang="da-DK" i="0" baseline="0" dirty="0" smtClean="0">
                <a:cs typeface="Arial" pitchFamily="34" charset="0"/>
              </a:rPr>
              <a:t> on the basis of </a:t>
            </a:r>
            <a:r>
              <a:rPr lang="da-DK" altLang="da-DK" i="0" baseline="0" dirty="0" err="1" smtClean="0">
                <a:cs typeface="Arial" pitchFamily="34" charset="0"/>
              </a:rPr>
              <a:t>handed</a:t>
            </a:r>
            <a:r>
              <a:rPr lang="da-DK" altLang="da-DK" i="0" baseline="0" dirty="0" smtClean="0">
                <a:cs typeface="Arial" pitchFamily="34" charset="0"/>
              </a:rPr>
              <a:t> out cases.</a:t>
            </a:r>
            <a:endParaRPr lang="da-DK" altLang="da-DK" i="0" baseline="0" dirty="0" smtClean="0">
              <a:cs typeface="Arial" pitchFamily="34" charset="0"/>
            </a:endParaRPr>
          </a:p>
          <a:p>
            <a:r>
              <a:rPr lang="da-DK" altLang="da-DK" i="0" baseline="0" dirty="0" err="1" smtClean="0">
                <a:cs typeface="Arial" pitchFamily="34" charset="0"/>
              </a:rPr>
              <a:t>During</a:t>
            </a:r>
            <a:r>
              <a:rPr lang="da-DK" altLang="da-DK" i="0" baseline="0" dirty="0" smtClean="0">
                <a:cs typeface="Arial" pitchFamily="34" charset="0"/>
              </a:rPr>
              <a:t> ‘</a:t>
            </a:r>
            <a:r>
              <a:rPr lang="da-DK" altLang="da-DK" i="0" baseline="0" dirty="0" err="1" smtClean="0">
                <a:cs typeface="Arial" pitchFamily="34" charset="0"/>
              </a:rPr>
              <a:t>Formulating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err="1" smtClean="0">
                <a:cs typeface="Arial" pitchFamily="34" charset="0"/>
              </a:rPr>
              <a:t>classroom</a:t>
            </a:r>
            <a:r>
              <a:rPr lang="da-DK" altLang="da-DK" i="0" baseline="0" dirty="0" smtClean="0">
                <a:cs typeface="Arial" pitchFamily="34" charset="0"/>
              </a:rPr>
              <a:t> ideals,’ the students </a:t>
            </a:r>
            <a:r>
              <a:rPr lang="da-DK" altLang="da-DK" i="0" baseline="0" dirty="0" smtClean="0">
                <a:cs typeface="Arial" pitchFamily="34" charset="0"/>
              </a:rPr>
              <a:t>must </a:t>
            </a:r>
            <a:r>
              <a:rPr lang="da-DK" altLang="da-DK" i="0" baseline="0" dirty="0" err="1" smtClean="0">
                <a:cs typeface="Arial" pitchFamily="34" charset="0"/>
              </a:rPr>
              <a:t>formulate</a:t>
            </a:r>
            <a:r>
              <a:rPr lang="da-DK" altLang="da-DK" i="0" baseline="0" dirty="0" smtClean="0">
                <a:cs typeface="Arial" pitchFamily="34" charset="0"/>
              </a:rPr>
              <a:t> a set of </a:t>
            </a:r>
            <a:r>
              <a:rPr lang="da-DK" altLang="da-DK" i="0" baseline="0" dirty="0" err="1" smtClean="0">
                <a:cs typeface="Arial" pitchFamily="34" charset="0"/>
              </a:rPr>
              <a:t>common</a:t>
            </a:r>
            <a:r>
              <a:rPr lang="da-DK" altLang="da-DK" i="0" baseline="0" dirty="0" smtClean="0">
                <a:cs typeface="Arial" pitchFamily="34" charset="0"/>
              </a:rPr>
              <a:t> ideals </a:t>
            </a:r>
            <a:r>
              <a:rPr lang="da-DK" altLang="da-DK" i="0" baseline="0" dirty="0" err="1" smtClean="0">
                <a:cs typeface="Arial" pitchFamily="34" charset="0"/>
              </a:rPr>
              <a:t>that</a:t>
            </a:r>
            <a:r>
              <a:rPr lang="da-DK" altLang="da-DK" i="0" baseline="0" dirty="0" smtClean="0">
                <a:cs typeface="Arial" pitchFamily="34" charset="0"/>
              </a:rPr>
              <a:t> the </a:t>
            </a:r>
            <a:r>
              <a:rPr lang="da-DK" altLang="da-DK" i="0" baseline="0" dirty="0" err="1" smtClean="0">
                <a:cs typeface="Arial" pitchFamily="34" charset="0"/>
              </a:rPr>
              <a:t>whole</a:t>
            </a:r>
            <a:r>
              <a:rPr lang="da-DK" altLang="da-DK" i="0" baseline="0" dirty="0" smtClean="0">
                <a:cs typeface="Arial" pitchFamily="34" charset="0"/>
              </a:rPr>
              <a:t> </a:t>
            </a:r>
            <a:r>
              <a:rPr lang="da-DK" altLang="da-DK" i="0" baseline="0" dirty="0" err="1" smtClean="0">
                <a:cs typeface="Arial" pitchFamily="34" charset="0"/>
              </a:rPr>
              <a:t>class</a:t>
            </a:r>
            <a:r>
              <a:rPr lang="da-DK" altLang="da-DK" i="0" baseline="0" dirty="0" smtClean="0">
                <a:cs typeface="Arial" pitchFamily="34" charset="0"/>
              </a:rPr>
              <a:t> must </a:t>
            </a:r>
            <a:r>
              <a:rPr lang="da-DK" altLang="da-DK" i="0" baseline="0" dirty="0" err="1" smtClean="0">
                <a:cs typeface="Arial" pitchFamily="34" charset="0"/>
              </a:rPr>
              <a:t>agree</a:t>
            </a:r>
            <a:r>
              <a:rPr lang="da-DK" altLang="da-DK" i="0" baseline="0" dirty="0" smtClean="0">
                <a:cs typeface="Arial" pitchFamily="34" charset="0"/>
              </a:rPr>
              <a:t> on.</a:t>
            </a:r>
            <a:endParaRPr lang="da-DK" altLang="da-DK" dirty="0" smtClean="0">
              <a:cs typeface="Arial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116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da-DK" altLang="da-DK" dirty="0" smtClean="0"/>
              <a:t>13 min.</a:t>
            </a:r>
          </a:p>
          <a:p>
            <a:r>
              <a:rPr lang="da-DK" altLang="da-DK" dirty="0" smtClean="0"/>
              <a:t>Class </a:t>
            </a:r>
            <a:r>
              <a:rPr lang="da-DK" altLang="da-DK" dirty="0" err="1" smtClean="0"/>
              <a:t>culture</a:t>
            </a:r>
            <a:r>
              <a:rPr lang="da-DK" altLang="da-DK" dirty="0" smtClean="0"/>
              <a:t> is a </a:t>
            </a:r>
            <a:r>
              <a:rPr lang="da-DK" altLang="da-DK" dirty="0" err="1" smtClean="0"/>
              <a:t>common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responsibility</a:t>
            </a:r>
            <a:r>
              <a:rPr lang="da-DK" altLang="da-DK" dirty="0" smtClean="0"/>
              <a:t>:</a:t>
            </a:r>
          </a:p>
          <a:p>
            <a:pPr>
              <a:buFontTx/>
              <a:buChar char="•"/>
            </a:pPr>
            <a:r>
              <a:rPr lang="da-DK" altLang="da-DK" dirty="0" smtClean="0"/>
              <a:t>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does</a:t>
            </a:r>
            <a:r>
              <a:rPr lang="da-DK" altLang="da-DK" dirty="0" smtClean="0"/>
              <a:t> not </a:t>
            </a:r>
            <a:r>
              <a:rPr lang="da-DK" altLang="da-DK" dirty="0" err="1" smtClean="0"/>
              <a:t>mean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everyone</a:t>
            </a:r>
            <a:r>
              <a:rPr lang="da-DK" altLang="da-DK" dirty="0" smtClean="0"/>
              <a:t> must </a:t>
            </a:r>
            <a:r>
              <a:rPr lang="da-DK" altLang="da-DK" dirty="0" err="1" smtClean="0"/>
              <a:t>be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best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friends</a:t>
            </a:r>
            <a:r>
              <a:rPr lang="da-DK" altLang="da-DK" dirty="0" smtClean="0"/>
              <a:t>, but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take</a:t>
            </a:r>
            <a:r>
              <a:rPr lang="da-DK" altLang="da-DK" dirty="0" smtClean="0"/>
              <a:t> a </a:t>
            </a:r>
            <a:r>
              <a:rPr lang="da-DK" altLang="da-DK" dirty="0" err="1" smtClean="0"/>
              <a:t>common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responsibility</a:t>
            </a:r>
            <a:r>
              <a:rPr lang="da-DK" altLang="da-DK" dirty="0" smtClean="0"/>
              <a:t>. </a:t>
            </a:r>
            <a:r>
              <a:rPr lang="da-DK" altLang="da-DK" dirty="0" err="1" smtClean="0"/>
              <a:t>Everyone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should</a:t>
            </a:r>
            <a:r>
              <a:rPr lang="da-DK" altLang="da-DK" dirty="0" smtClean="0"/>
              <a:t> feel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it is </a:t>
            </a:r>
            <a:r>
              <a:rPr lang="da-DK" altLang="da-DK" dirty="0" err="1" smtClean="0"/>
              <a:t>nice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be</a:t>
            </a:r>
            <a:r>
              <a:rPr lang="da-DK" altLang="da-DK" dirty="0" smtClean="0"/>
              <a:t> part of </a:t>
            </a:r>
            <a:r>
              <a:rPr lang="da-DK" altLang="da-DK" dirty="0" err="1" smtClean="0"/>
              <a:t>our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class</a:t>
            </a:r>
            <a:r>
              <a:rPr lang="da-DK" altLang="da-DK" dirty="0" smtClean="0"/>
              <a:t>, and </a:t>
            </a:r>
            <a:r>
              <a:rPr lang="da-DK" altLang="da-DK" dirty="0" err="1" smtClean="0"/>
              <a:t>no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one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should</a:t>
            </a:r>
            <a:r>
              <a:rPr lang="da-DK" altLang="da-DK" dirty="0" smtClean="0"/>
              <a:t> feel </a:t>
            </a:r>
            <a:r>
              <a:rPr lang="da-DK" altLang="da-DK" dirty="0" err="1" smtClean="0"/>
              <a:t>excluded</a:t>
            </a:r>
            <a:r>
              <a:rPr lang="da-DK" altLang="da-DK" dirty="0" smtClean="0"/>
              <a:t> or </a:t>
            </a:r>
            <a:r>
              <a:rPr lang="da-DK" altLang="da-DK" dirty="0" err="1" smtClean="0"/>
              <a:t>overlooked</a:t>
            </a:r>
            <a:r>
              <a:rPr lang="da-DK" altLang="da-DK" dirty="0" smtClean="0"/>
              <a:t>.</a:t>
            </a:r>
            <a:r>
              <a:rPr lang="da-DK" altLang="da-DK" baseline="0" dirty="0" smtClean="0"/>
              <a:t> It </a:t>
            </a:r>
            <a:r>
              <a:rPr lang="da-DK" altLang="da-DK" baseline="0" dirty="0" err="1" smtClean="0"/>
              <a:t>also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means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that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there</a:t>
            </a:r>
            <a:r>
              <a:rPr lang="da-DK" altLang="da-DK" baseline="0" dirty="0" smtClean="0"/>
              <a:t> is </a:t>
            </a:r>
            <a:r>
              <a:rPr lang="da-DK" altLang="da-DK" baseline="0" dirty="0" err="1" smtClean="0"/>
              <a:t>room</a:t>
            </a:r>
            <a:r>
              <a:rPr lang="da-DK" altLang="da-DK" baseline="0" dirty="0" smtClean="0"/>
              <a:t> to </a:t>
            </a:r>
            <a:r>
              <a:rPr lang="da-DK" altLang="da-DK" baseline="0" dirty="0" err="1" smtClean="0"/>
              <a:t>participate</a:t>
            </a:r>
            <a:r>
              <a:rPr lang="da-DK" altLang="da-DK" baseline="0" dirty="0" smtClean="0"/>
              <a:t> in </a:t>
            </a:r>
            <a:r>
              <a:rPr lang="da-DK" altLang="da-DK" baseline="0" dirty="0" err="1" smtClean="0"/>
              <a:t>both</a:t>
            </a:r>
            <a:r>
              <a:rPr lang="da-DK" altLang="da-DK" baseline="0" dirty="0" smtClean="0"/>
              <a:t> the </a:t>
            </a:r>
            <a:r>
              <a:rPr lang="da-DK" altLang="da-DK" baseline="0" dirty="0" err="1" smtClean="0"/>
              <a:t>academic</a:t>
            </a:r>
            <a:r>
              <a:rPr lang="da-DK" altLang="da-DK" baseline="0" dirty="0" smtClean="0"/>
              <a:t> and the social – </a:t>
            </a:r>
            <a:r>
              <a:rPr lang="da-DK" altLang="da-DK" baseline="0" dirty="0" err="1" smtClean="0"/>
              <a:t>even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during</a:t>
            </a:r>
            <a:r>
              <a:rPr lang="da-DK" altLang="da-DK" baseline="0" dirty="0" smtClean="0"/>
              <a:t> </a:t>
            </a:r>
            <a:r>
              <a:rPr lang="da-DK" altLang="da-DK" baseline="0" dirty="0" smtClean="0"/>
              <a:t>periods </a:t>
            </a:r>
            <a:r>
              <a:rPr lang="da-DK" altLang="da-DK" baseline="0" dirty="0" err="1" smtClean="0"/>
              <a:t>where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you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may</a:t>
            </a:r>
            <a:r>
              <a:rPr lang="da-DK" altLang="da-DK" baseline="0" dirty="0" smtClean="0"/>
              <a:t> not feel </a:t>
            </a:r>
            <a:r>
              <a:rPr lang="da-DK" altLang="da-DK" baseline="0" dirty="0" err="1" smtClean="0"/>
              <a:t>your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best</a:t>
            </a:r>
            <a:r>
              <a:rPr lang="da-DK" altLang="da-DK" baseline="0" dirty="0" smtClean="0"/>
              <a:t>.</a:t>
            </a:r>
            <a:endParaRPr lang="da-DK" altLang="da-DK" baseline="0" dirty="0" smtClean="0"/>
          </a:p>
          <a:p>
            <a:pPr>
              <a:buFontTx/>
              <a:buNone/>
            </a:pPr>
            <a:endParaRPr lang="da-DK" altLang="da-DK" baseline="0" dirty="0" smtClean="0"/>
          </a:p>
          <a:p>
            <a:pPr>
              <a:buFontTx/>
              <a:buNone/>
            </a:pPr>
            <a:r>
              <a:rPr lang="da-DK" altLang="da-DK" dirty="0" smtClean="0"/>
              <a:t>Class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culture</a:t>
            </a:r>
            <a:r>
              <a:rPr lang="da-DK" altLang="da-DK" baseline="0" dirty="0" smtClean="0"/>
              <a:t> </a:t>
            </a:r>
            <a:r>
              <a:rPr lang="da-DK" altLang="da-DK" baseline="0" dirty="0" smtClean="0"/>
              <a:t>is, </a:t>
            </a:r>
            <a:r>
              <a:rPr lang="da-DK" altLang="da-DK" baseline="0" dirty="0" err="1" smtClean="0"/>
              <a:t>among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other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things</a:t>
            </a:r>
            <a:r>
              <a:rPr lang="da-DK" altLang="da-DK" baseline="0" dirty="0" smtClean="0"/>
              <a:t>:</a:t>
            </a:r>
            <a:endParaRPr lang="da-DK" altLang="da-DK" dirty="0" smtClean="0"/>
          </a:p>
          <a:p>
            <a:pPr>
              <a:buFontTx/>
              <a:buChar char="•"/>
            </a:pPr>
            <a:r>
              <a:rPr lang="da-DK" altLang="da-DK" dirty="0" smtClean="0"/>
              <a:t> Social </a:t>
            </a:r>
            <a:r>
              <a:rPr lang="da-DK" altLang="da-DK" dirty="0" err="1" smtClean="0"/>
              <a:t>conventions</a:t>
            </a:r>
            <a:r>
              <a:rPr lang="da-DK" altLang="da-DK" dirty="0" smtClean="0"/>
              <a:t> – </a:t>
            </a:r>
            <a:r>
              <a:rPr lang="da-DK" altLang="da-DK" dirty="0" err="1" smtClean="0"/>
              <a:t>how</a:t>
            </a:r>
            <a:r>
              <a:rPr lang="da-DK" altLang="da-DK" dirty="0" smtClean="0"/>
              <a:t> do </a:t>
            </a:r>
            <a:r>
              <a:rPr lang="da-DK" altLang="da-DK" dirty="0" err="1" smtClean="0"/>
              <a:t>we</a:t>
            </a:r>
            <a:r>
              <a:rPr lang="da-DK" altLang="da-DK" dirty="0" smtClean="0"/>
              <a:t> speak</a:t>
            </a:r>
            <a:r>
              <a:rPr lang="da-DK" altLang="da-DK" baseline="0" dirty="0" smtClean="0"/>
              <a:t> to and </a:t>
            </a:r>
            <a:r>
              <a:rPr lang="da-DK" altLang="da-DK" baseline="0" dirty="0" err="1" smtClean="0"/>
              <a:t>about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each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other</a:t>
            </a:r>
            <a:r>
              <a:rPr lang="da-DK" altLang="da-DK" baseline="0" dirty="0" smtClean="0"/>
              <a:t>? How </a:t>
            </a:r>
            <a:r>
              <a:rPr lang="da-DK" altLang="da-DK" baseline="0" dirty="0" err="1" smtClean="0"/>
              <a:t>should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one</a:t>
            </a:r>
            <a:r>
              <a:rPr lang="da-DK" altLang="da-DK" baseline="0" dirty="0" smtClean="0"/>
              <a:t> act </a:t>
            </a:r>
            <a:r>
              <a:rPr lang="da-DK" altLang="da-DK" baseline="0" dirty="0" err="1" smtClean="0"/>
              <a:t>towards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each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other</a:t>
            </a:r>
            <a:r>
              <a:rPr lang="da-DK" altLang="da-DK" baseline="0" dirty="0" smtClean="0"/>
              <a:t> in </a:t>
            </a:r>
            <a:r>
              <a:rPr lang="da-DK" altLang="da-DK" baseline="0" dirty="0" err="1" smtClean="0"/>
              <a:t>class</a:t>
            </a:r>
            <a:r>
              <a:rPr lang="da-DK" altLang="da-DK" baseline="0" dirty="0" smtClean="0"/>
              <a:t> and </a:t>
            </a:r>
            <a:r>
              <a:rPr lang="da-DK" altLang="da-DK" baseline="0" dirty="0" err="1" smtClean="0"/>
              <a:t>towards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others</a:t>
            </a:r>
            <a:r>
              <a:rPr lang="da-DK" altLang="da-DK" baseline="0" dirty="0" smtClean="0"/>
              <a:t>? Do </a:t>
            </a:r>
            <a:r>
              <a:rPr lang="da-DK" altLang="da-DK" baseline="0" dirty="0" err="1" smtClean="0"/>
              <a:t>we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treat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each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other</a:t>
            </a:r>
            <a:r>
              <a:rPr lang="da-DK" altLang="da-DK" baseline="0" dirty="0" smtClean="0"/>
              <a:t> with </a:t>
            </a:r>
            <a:r>
              <a:rPr lang="da-DK" altLang="da-DK" baseline="0" dirty="0" err="1" smtClean="0"/>
              <a:t>respect</a:t>
            </a:r>
            <a:r>
              <a:rPr lang="da-DK" altLang="da-DK" baseline="0" dirty="0" smtClean="0"/>
              <a:t> in </a:t>
            </a:r>
            <a:r>
              <a:rPr lang="da-DK" altLang="da-DK" baseline="0" dirty="0" err="1" smtClean="0"/>
              <a:t>class</a:t>
            </a:r>
            <a:r>
              <a:rPr lang="da-DK" altLang="da-DK" baseline="0" dirty="0" smtClean="0"/>
              <a:t>? Do </a:t>
            </a:r>
            <a:r>
              <a:rPr lang="da-DK" altLang="da-DK" baseline="0" dirty="0" err="1" smtClean="0"/>
              <a:t>we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treat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other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classes</a:t>
            </a:r>
            <a:r>
              <a:rPr lang="da-DK" altLang="da-DK" baseline="0" dirty="0" smtClean="0"/>
              <a:t> with </a:t>
            </a:r>
            <a:r>
              <a:rPr lang="da-DK" altLang="da-DK" baseline="0" dirty="0" err="1" smtClean="0"/>
              <a:t>respect</a:t>
            </a:r>
            <a:r>
              <a:rPr lang="da-DK" altLang="da-DK" baseline="0" dirty="0" smtClean="0"/>
              <a:t> – and do </a:t>
            </a:r>
            <a:r>
              <a:rPr lang="da-DK" altLang="da-DK" baseline="0" dirty="0" err="1" smtClean="0"/>
              <a:t>we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treat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teachers</a:t>
            </a:r>
            <a:r>
              <a:rPr lang="da-DK" altLang="da-DK" baseline="0" dirty="0" smtClean="0"/>
              <a:t> with </a:t>
            </a:r>
            <a:r>
              <a:rPr lang="da-DK" altLang="da-DK" baseline="0" dirty="0" err="1" smtClean="0"/>
              <a:t>respect</a:t>
            </a:r>
            <a:r>
              <a:rPr lang="da-DK" altLang="da-DK" baseline="0" dirty="0" smtClean="0"/>
              <a:t>? How do </a:t>
            </a:r>
            <a:r>
              <a:rPr lang="da-DK" altLang="da-DK" baseline="0" dirty="0" err="1" smtClean="0"/>
              <a:t>we</a:t>
            </a:r>
            <a:r>
              <a:rPr lang="da-DK" altLang="da-DK" baseline="0" dirty="0" smtClean="0"/>
              <a:t> handle </a:t>
            </a:r>
            <a:r>
              <a:rPr lang="da-DK" altLang="da-DK" baseline="0" dirty="0" err="1" smtClean="0"/>
              <a:t>conflicts</a:t>
            </a:r>
            <a:r>
              <a:rPr lang="da-DK" altLang="da-DK" baseline="0" dirty="0" smtClean="0"/>
              <a:t> or </a:t>
            </a:r>
            <a:r>
              <a:rPr lang="da-DK" altLang="da-DK" baseline="0" dirty="0" err="1" smtClean="0"/>
              <a:t>disagreements</a:t>
            </a:r>
            <a:r>
              <a:rPr lang="da-DK" altLang="da-DK" baseline="0" dirty="0" smtClean="0"/>
              <a:t>? </a:t>
            </a:r>
            <a:endParaRPr lang="da-DK" altLang="da-DK" dirty="0" smtClean="0"/>
          </a:p>
          <a:p>
            <a:pPr>
              <a:buFontTx/>
              <a:buChar char="•"/>
            </a:pPr>
            <a:r>
              <a:rPr lang="da-DK" altLang="da-DK" dirty="0" smtClean="0"/>
              <a:t> </a:t>
            </a:r>
            <a:r>
              <a:rPr lang="da-DK" altLang="da-DK" dirty="0" err="1" smtClean="0"/>
              <a:t>Culture</a:t>
            </a:r>
            <a:r>
              <a:rPr lang="da-DK" altLang="da-DK" dirty="0" smtClean="0"/>
              <a:t> is </a:t>
            </a:r>
            <a:r>
              <a:rPr lang="da-DK" altLang="da-DK" dirty="0" err="1" smtClean="0"/>
              <a:t>typically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something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goes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unsaid</a:t>
            </a:r>
            <a:r>
              <a:rPr lang="da-DK" altLang="da-DK" dirty="0" smtClean="0"/>
              <a:t>. </a:t>
            </a:r>
            <a:r>
              <a:rPr lang="da-DK" altLang="da-DK" dirty="0" err="1" smtClean="0"/>
              <a:t>Something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just </a:t>
            </a:r>
            <a:r>
              <a:rPr lang="da-DK" altLang="da-DK" dirty="0" err="1" smtClean="0"/>
              <a:t>happens</a:t>
            </a:r>
            <a:r>
              <a:rPr lang="da-DK" altLang="da-DK" dirty="0" smtClean="0"/>
              <a:t>. It is </a:t>
            </a:r>
            <a:r>
              <a:rPr lang="da-DK" altLang="da-DK" dirty="0" err="1" smtClean="0"/>
              <a:t>unwritten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rules</a:t>
            </a:r>
            <a:r>
              <a:rPr lang="da-DK" altLang="da-DK" dirty="0" smtClean="0"/>
              <a:t> </a:t>
            </a:r>
            <a:r>
              <a:rPr lang="da-DK" altLang="da-DK" dirty="0" smtClean="0"/>
              <a:t>of </a:t>
            </a:r>
            <a:r>
              <a:rPr lang="da-DK" altLang="da-DK" dirty="0" err="1" smtClean="0"/>
              <a:t>behavior</a:t>
            </a:r>
            <a:r>
              <a:rPr lang="da-DK" altLang="da-DK" dirty="0" smtClean="0"/>
              <a:t>. For </a:t>
            </a:r>
            <a:r>
              <a:rPr lang="da-DK" altLang="da-DK" dirty="0" err="1" smtClean="0"/>
              <a:t>example</a:t>
            </a:r>
            <a:r>
              <a:rPr lang="da-DK" altLang="da-DK" dirty="0" smtClean="0"/>
              <a:t>: </a:t>
            </a:r>
            <a:r>
              <a:rPr lang="da-DK" altLang="da-DK" dirty="0" err="1" smtClean="0"/>
              <a:t>being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quiet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when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others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are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speaking</a:t>
            </a:r>
            <a:r>
              <a:rPr lang="da-DK" altLang="da-DK" baseline="0" dirty="0" smtClean="0"/>
              <a:t>, </a:t>
            </a:r>
            <a:r>
              <a:rPr lang="da-DK" altLang="da-DK" baseline="0" dirty="0" smtClean="0"/>
              <a:t>not </a:t>
            </a:r>
            <a:r>
              <a:rPr lang="da-DK" altLang="da-DK" baseline="0" dirty="0" err="1" smtClean="0"/>
              <a:t>interrupting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discussions</a:t>
            </a:r>
            <a:r>
              <a:rPr lang="da-DK" altLang="da-DK" baseline="0" dirty="0" smtClean="0"/>
              <a:t> in </a:t>
            </a:r>
            <a:r>
              <a:rPr lang="da-DK" altLang="da-DK" baseline="0" dirty="0" err="1" smtClean="0"/>
              <a:t>class</a:t>
            </a:r>
            <a:r>
              <a:rPr lang="da-DK" altLang="da-DK" baseline="0" dirty="0" smtClean="0"/>
              <a:t>, </a:t>
            </a:r>
            <a:r>
              <a:rPr lang="da-DK" altLang="da-DK" baseline="0" dirty="0" smtClean="0"/>
              <a:t>not </a:t>
            </a:r>
            <a:r>
              <a:rPr lang="da-DK" altLang="da-DK" baseline="0" dirty="0" err="1" smtClean="0"/>
              <a:t>laughing</a:t>
            </a:r>
            <a:r>
              <a:rPr lang="da-DK" altLang="da-DK" baseline="0" dirty="0" smtClean="0"/>
              <a:t> </a:t>
            </a:r>
            <a:r>
              <a:rPr lang="da-DK" altLang="da-DK" baseline="0" dirty="0" smtClean="0"/>
              <a:t>at </a:t>
            </a:r>
            <a:r>
              <a:rPr lang="da-DK" altLang="da-DK" baseline="0" dirty="0" err="1" smtClean="0"/>
              <a:t>others</a:t>
            </a:r>
            <a:r>
              <a:rPr lang="da-DK" altLang="da-DK" baseline="0" dirty="0" smtClean="0"/>
              <a:t> if </a:t>
            </a:r>
            <a:r>
              <a:rPr lang="da-DK" altLang="da-DK" baseline="0" dirty="0" err="1" smtClean="0"/>
              <a:t>they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answer</a:t>
            </a:r>
            <a:r>
              <a:rPr lang="da-DK" altLang="da-DK" baseline="0" dirty="0" smtClean="0"/>
              <a:t> a </a:t>
            </a:r>
            <a:r>
              <a:rPr lang="da-DK" altLang="da-DK" baseline="0" dirty="0" err="1" smtClean="0"/>
              <a:t>question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incorrectly</a:t>
            </a:r>
            <a:r>
              <a:rPr lang="da-DK" altLang="da-DK" baseline="0" dirty="0" smtClean="0"/>
              <a:t>.</a:t>
            </a:r>
            <a:endParaRPr lang="da-DK" altLang="da-DK" dirty="0" smtClean="0"/>
          </a:p>
          <a:p>
            <a:pPr>
              <a:buFontTx/>
              <a:buChar char="•"/>
            </a:pPr>
            <a:r>
              <a:rPr lang="da-DK" altLang="da-DK" dirty="0" smtClean="0"/>
              <a:t> How is a </a:t>
            </a:r>
            <a:r>
              <a:rPr lang="da-DK" altLang="da-DK" dirty="0" err="1" smtClean="0"/>
              <a:t>culture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expressed</a:t>
            </a:r>
            <a:r>
              <a:rPr lang="da-DK" altLang="da-DK" dirty="0" smtClean="0"/>
              <a:t>? The </a:t>
            </a:r>
            <a:r>
              <a:rPr lang="da-DK" altLang="da-DK" dirty="0" err="1" smtClean="0"/>
              <a:t>way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we</a:t>
            </a:r>
            <a:r>
              <a:rPr lang="da-DK" altLang="da-DK" dirty="0" smtClean="0"/>
              <a:t> speak – </a:t>
            </a:r>
            <a:r>
              <a:rPr lang="da-DK" altLang="da-DK" dirty="0" err="1" smtClean="0"/>
              <a:t>also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through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body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language</a:t>
            </a:r>
            <a:r>
              <a:rPr lang="da-DK" altLang="da-DK" dirty="0" smtClean="0"/>
              <a:t> – </a:t>
            </a:r>
            <a:r>
              <a:rPr lang="da-DK" altLang="da-DK" dirty="0" err="1" smtClean="0"/>
              <a:t>are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you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welcoming</a:t>
            </a:r>
            <a:r>
              <a:rPr lang="da-DK" altLang="da-DK" baseline="0" dirty="0" smtClean="0"/>
              <a:t> or </a:t>
            </a:r>
            <a:r>
              <a:rPr lang="da-DK" altLang="da-DK" baseline="0" dirty="0" err="1" smtClean="0"/>
              <a:t>rejecting</a:t>
            </a:r>
            <a:r>
              <a:rPr lang="da-DK" altLang="da-DK" baseline="0" dirty="0" smtClean="0"/>
              <a:t>?</a:t>
            </a:r>
            <a:r>
              <a:rPr lang="da-DK" altLang="da-DK" dirty="0" smtClean="0"/>
              <a:t> </a:t>
            </a:r>
          </a:p>
          <a:p>
            <a:pPr>
              <a:buFontTx/>
              <a:buChar char="•"/>
            </a:pPr>
            <a:endParaRPr lang="da-DK" altLang="da-DK" dirty="0" smtClean="0"/>
          </a:p>
          <a:p>
            <a:r>
              <a:rPr lang="da-DK" altLang="da-DK" dirty="0" err="1" smtClean="0"/>
              <a:t>Why</a:t>
            </a:r>
            <a:r>
              <a:rPr lang="da-DK" altLang="da-DK" dirty="0" smtClean="0"/>
              <a:t> is it </a:t>
            </a:r>
            <a:r>
              <a:rPr lang="da-DK" altLang="da-DK" dirty="0" err="1" smtClean="0"/>
              <a:t>important</a:t>
            </a:r>
            <a:r>
              <a:rPr lang="da-DK" altLang="da-DK" dirty="0" smtClean="0"/>
              <a:t> to have a </a:t>
            </a:r>
            <a:r>
              <a:rPr lang="da-DK" altLang="da-DK" dirty="0" err="1" smtClean="0"/>
              <a:t>good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culture</a:t>
            </a:r>
            <a:r>
              <a:rPr lang="da-DK" altLang="da-DK" dirty="0" smtClean="0"/>
              <a:t>?</a:t>
            </a:r>
          </a:p>
          <a:p>
            <a:pPr>
              <a:buFontTx/>
              <a:buChar char="•"/>
            </a:pPr>
            <a:r>
              <a:rPr lang="da-DK" altLang="da-DK" dirty="0" smtClean="0"/>
              <a:t> A </a:t>
            </a:r>
            <a:r>
              <a:rPr lang="da-DK" altLang="da-DK" dirty="0" err="1" smtClean="0"/>
              <a:t>good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teaching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environment</a:t>
            </a:r>
            <a:r>
              <a:rPr lang="da-DK" altLang="da-DK" dirty="0" smtClean="0"/>
              <a:t> – students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are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here</a:t>
            </a:r>
            <a:r>
              <a:rPr lang="da-DK" altLang="da-DK" baseline="0" dirty="0" smtClean="0"/>
              <a:t> to </a:t>
            </a:r>
            <a:r>
              <a:rPr lang="da-DK" altLang="da-DK" baseline="0" dirty="0" err="1" smtClean="0"/>
              <a:t>learn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something</a:t>
            </a:r>
            <a:r>
              <a:rPr lang="da-DK" altLang="da-DK" baseline="0" dirty="0" smtClean="0"/>
              <a:t>. </a:t>
            </a:r>
            <a:r>
              <a:rPr lang="da-DK" altLang="da-DK" baseline="0" dirty="0" err="1" smtClean="0"/>
              <a:t>Both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teachers</a:t>
            </a:r>
            <a:r>
              <a:rPr lang="da-DK" altLang="da-DK" baseline="0" dirty="0" smtClean="0"/>
              <a:t> and students perform </a:t>
            </a:r>
            <a:r>
              <a:rPr lang="da-DK" altLang="da-DK" baseline="0" dirty="0" err="1" smtClean="0"/>
              <a:t>better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when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there</a:t>
            </a:r>
            <a:r>
              <a:rPr lang="da-DK" altLang="da-DK" baseline="0" dirty="0" smtClean="0"/>
              <a:t> is a </a:t>
            </a:r>
            <a:r>
              <a:rPr lang="da-DK" altLang="da-DK" baseline="0" dirty="0" err="1" smtClean="0"/>
              <a:t>good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teaching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environment</a:t>
            </a:r>
            <a:r>
              <a:rPr lang="da-DK" altLang="da-DK" baseline="0" dirty="0" smtClean="0"/>
              <a:t>, </a:t>
            </a:r>
            <a:r>
              <a:rPr lang="da-DK" altLang="da-DK" baseline="0" dirty="0" err="1" smtClean="0"/>
              <a:t>where</a:t>
            </a:r>
            <a:r>
              <a:rPr lang="da-DK" altLang="da-DK" baseline="0" dirty="0" smtClean="0"/>
              <a:t> </a:t>
            </a:r>
            <a:r>
              <a:rPr lang="da-DK" altLang="da-DK" baseline="0" dirty="0" smtClean="0"/>
              <a:t>students </a:t>
            </a:r>
            <a:r>
              <a:rPr lang="da-DK" altLang="da-DK" baseline="0" dirty="0" smtClean="0"/>
              <a:t>feel </a:t>
            </a:r>
            <a:r>
              <a:rPr lang="da-DK" altLang="da-DK" baseline="0" dirty="0" err="1" smtClean="0"/>
              <a:t>free</a:t>
            </a:r>
            <a:r>
              <a:rPr lang="da-DK" altLang="da-DK" baseline="0" dirty="0" smtClean="0"/>
              <a:t> to </a:t>
            </a:r>
            <a:r>
              <a:rPr lang="da-DK" altLang="da-DK" baseline="0" dirty="0" err="1" smtClean="0"/>
              <a:t>express</a:t>
            </a:r>
            <a:r>
              <a:rPr lang="da-DK" altLang="da-DK" baseline="0" dirty="0" smtClean="0"/>
              <a:t> themselves, and </a:t>
            </a:r>
            <a:r>
              <a:rPr lang="da-DK" altLang="da-DK" baseline="0" dirty="0" err="1" smtClean="0"/>
              <a:t>dare</a:t>
            </a:r>
            <a:r>
              <a:rPr lang="da-DK" altLang="da-DK" baseline="0" dirty="0" smtClean="0"/>
              <a:t> to have an opinion </a:t>
            </a:r>
            <a:r>
              <a:rPr lang="da-DK" altLang="da-DK" baseline="0" dirty="0" err="1" smtClean="0"/>
              <a:t>during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group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work</a:t>
            </a:r>
            <a:r>
              <a:rPr lang="da-DK" altLang="da-DK" baseline="0" dirty="0" smtClean="0"/>
              <a:t>. It </a:t>
            </a:r>
            <a:r>
              <a:rPr lang="da-DK" altLang="da-DK" baseline="0" dirty="0" err="1" smtClean="0"/>
              <a:t>raises</a:t>
            </a:r>
            <a:r>
              <a:rPr lang="da-DK" altLang="da-DK" baseline="0" dirty="0" smtClean="0"/>
              <a:t> the </a:t>
            </a:r>
            <a:r>
              <a:rPr lang="da-DK" altLang="da-DK" baseline="0" dirty="0" err="1" smtClean="0"/>
              <a:t>academic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level</a:t>
            </a:r>
            <a:r>
              <a:rPr lang="da-DK" altLang="da-DK" baseline="0" dirty="0" smtClean="0"/>
              <a:t> for </a:t>
            </a:r>
            <a:r>
              <a:rPr lang="da-DK" altLang="da-DK" baseline="0" dirty="0" err="1" smtClean="0"/>
              <a:t>everyone</a:t>
            </a:r>
            <a:r>
              <a:rPr lang="da-DK" altLang="da-DK" baseline="0" dirty="0" smtClean="0"/>
              <a:t>.</a:t>
            </a:r>
            <a:endParaRPr lang="da-DK" altLang="da-DK" dirty="0" smtClean="0"/>
          </a:p>
          <a:p>
            <a:pPr>
              <a:buFontTx/>
              <a:buChar char="•"/>
            </a:pPr>
            <a:r>
              <a:rPr lang="da-DK" altLang="da-DK" dirty="0" smtClean="0"/>
              <a:t> Helps </a:t>
            </a:r>
            <a:r>
              <a:rPr lang="da-DK" altLang="da-DK" dirty="0" err="1" smtClean="0"/>
              <a:t>everyone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thrive</a:t>
            </a:r>
            <a:r>
              <a:rPr lang="da-DK" altLang="da-DK" dirty="0" smtClean="0"/>
              <a:t> – it </a:t>
            </a:r>
            <a:r>
              <a:rPr lang="da-DK" altLang="da-DK" dirty="0" err="1" smtClean="0"/>
              <a:t>creates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safety</a:t>
            </a:r>
            <a:r>
              <a:rPr lang="da-DK" altLang="da-DK" dirty="0" smtClean="0"/>
              <a:t>. One is not </a:t>
            </a:r>
            <a:r>
              <a:rPr lang="da-DK" altLang="da-DK" dirty="0" err="1" smtClean="0"/>
              <a:t>afraid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make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mistakes</a:t>
            </a:r>
            <a:r>
              <a:rPr lang="da-DK" altLang="da-DK" dirty="0" smtClean="0"/>
              <a:t> or to let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someone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else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answer</a:t>
            </a:r>
            <a:r>
              <a:rPr lang="da-DK" altLang="da-DK" dirty="0" smtClean="0"/>
              <a:t>. </a:t>
            </a:r>
          </a:p>
          <a:p>
            <a:pPr>
              <a:buFontTx/>
              <a:buChar char="•"/>
            </a:pPr>
            <a:r>
              <a:rPr lang="da-DK" altLang="da-DK" dirty="0" smtClean="0"/>
              <a:t> Promotes </a:t>
            </a:r>
            <a:r>
              <a:rPr lang="da-DK" altLang="da-DK" dirty="0" err="1" smtClean="0"/>
              <a:t>community</a:t>
            </a:r>
            <a:r>
              <a:rPr lang="da-DK" altLang="da-DK" dirty="0" smtClean="0"/>
              <a:t> – </a:t>
            </a:r>
            <a:r>
              <a:rPr lang="da-DK" altLang="da-DK" dirty="0" err="1" smtClean="0"/>
              <a:t>when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everyone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feels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like</a:t>
            </a:r>
            <a:r>
              <a:rPr lang="da-DK" altLang="da-DK" baseline="0" dirty="0" smtClean="0"/>
              <a:t> a part of the </a:t>
            </a:r>
            <a:r>
              <a:rPr lang="da-DK" altLang="da-DK" baseline="0" dirty="0" err="1" smtClean="0"/>
              <a:t>class</a:t>
            </a:r>
            <a:r>
              <a:rPr lang="da-DK" altLang="da-DK" baseline="0" dirty="0" smtClean="0"/>
              <a:t>, it is </a:t>
            </a:r>
            <a:r>
              <a:rPr lang="da-DK" altLang="da-DK" baseline="0" dirty="0" err="1" smtClean="0"/>
              <a:t>nicer</a:t>
            </a:r>
            <a:r>
              <a:rPr lang="da-DK" altLang="da-DK" baseline="0" dirty="0" smtClean="0"/>
              <a:t> for </a:t>
            </a:r>
            <a:r>
              <a:rPr lang="da-DK" altLang="da-DK" baseline="0" dirty="0" err="1" smtClean="0"/>
              <a:t>everyone</a:t>
            </a:r>
            <a:r>
              <a:rPr lang="da-DK" altLang="da-DK" baseline="0" dirty="0" smtClean="0"/>
              <a:t> to </a:t>
            </a:r>
            <a:r>
              <a:rPr lang="da-DK" altLang="da-DK" baseline="0" dirty="0" err="1" smtClean="0"/>
              <a:t>be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there</a:t>
            </a:r>
            <a:r>
              <a:rPr lang="da-DK" altLang="da-DK" baseline="0" dirty="0" smtClean="0"/>
              <a:t>. A </a:t>
            </a:r>
            <a:r>
              <a:rPr lang="da-DK" altLang="da-DK" baseline="0" dirty="0" err="1" smtClean="0"/>
              <a:t>good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community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can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help</a:t>
            </a:r>
            <a:r>
              <a:rPr lang="da-DK" altLang="da-DK" baseline="0" dirty="0" smtClean="0"/>
              <a:t> students </a:t>
            </a:r>
            <a:r>
              <a:rPr lang="da-DK" altLang="da-DK" baseline="0" dirty="0" err="1" smtClean="0"/>
              <a:t>who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would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otherwise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be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likely</a:t>
            </a:r>
            <a:r>
              <a:rPr lang="da-DK" altLang="da-DK" baseline="0" dirty="0" smtClean="0"/>
              <a:t> to drop out. It </a:t>
            </a:r>
            <a:r>
              <a:rPr lang="da-DK" altLang="da-DK" baseline="0" dirty="0" err="1" smtClean="0"/>
              <a:t>makes</a:t>
            </a:r>
            <a:r>
              <a:rPr lang="da-DK" altLang="da-DK" baseline="0" dirty="0" smtClean="0"/>
              <a:t> it </a:t>
            </a:r>
            <a:r>
              <a:rPr lang="da-DK" altLang="da-DK" baseline="0" dirty="0" err="1" smtClean="0"/>
              <a:t>easier</a:t>
            </a:r>
            <a:r>
              <a:rPr lang="da-DK" altLang="da-DK" baseline="0" dirty="0" smtClean="0"/>
              <a:t> to </a:t>
            </a:r>
            <a:r>
              <a:rPr lang="da-DK" altLang="da-DK" baseline="0" dirty="0" err="1" smtClean="0"/>
              <a:t>focus</a:t>
            </a:r>
            <a:r>
              <a:rPr lang="da-DK" altLang="da-DK" baseline="0" dirty="0" smtClean="0"/>
              <a:t> on the </a:t>
            </a:r>
            <a:r>
              <a:rPr lang="da-DK" altLang="da-DK" baseline="0" dirty="0" err="1" smtClean="0"/>
              <a:t>academic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when</a:t>
            </a:r>
            <a:r>
              <a:rPr lang="da-DK" altLang="da-DK" baseline="0" dirty="0" smtClean="0"/>
              <a:t> students do not have to </a:t>
            </a:r>
            <a:r>
              <a:rPr lang="da-DK" altLang="da-DK" baseline="0" dirty="0" err="1" smtClean="0"/>
              <a:t>spend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their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energy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navegating</a:t>
            </a:r>
            <a:r>
              <a:rPr lang="da-DK" altLang="da-DK" baseline="0" dirty="0" smtClean="0"/>
              <a:t> </a:t>
            </a:r>
            <a:r>
              <a:rPr lang="da-DK" altLang="da-DK" dirty="0" err="1" smtClean="0"/>
              <a:t>insecurity</a:t>
            </a:r>
            <a:r>
              <a:rPr lang="da-DK" altLang="da-DK" baseline="0" dirty="0" smtClean="0"/>
              <a:t> in the social </a:t>
            </a:r>
            <a:r>
              <a:rPr lang="da-DK" altLang="da-DK" baseline="0" dirty="0" err="1" smtClean="0"/>
              <a:t>environment</a:t>
            </a:r>
            <a:r>
              <a:rPr lang="da-DK" altLang="da-DK" baseline="0" dirty="0" smtClean="0"/>
              <a:t>. </a:t>
            </a:r>
            <a:endParaRPr lang="da-DK" altLang="da-DK" dirty="0" smtClean="0"/>
          </a:p>
          <a:p>
            <a:pPr>
              <a:buFontTx/>
              <a:buChar char="•"/>
            </a:pPr>
            <a:endParaRPr lang="da-DK" altLang="da-DK" dirty="0" smtClean="0"/>
          </a:p>
          <a:p>
            <a:r>
              <a:rPr lang="da-DK" altLang="da-DK" dirty="0" err="1" smtClean="0"/>
              <a:t>Formulating</a:t>
            </a:r>
            <a:r>
              <a:rPr lang="da-DK" altLang="da-DK" dirty="0" smtClean="0"/>
              <a:t> ideals:</a:t>
            </a:r>
          </a:p>
          <a:p>
            <a:pPr>
              <a:buFontTx/>
              <a:buChar char="•"/>
            </a:pPr>
            <a:r>
              <a:rPr lang="da-DK" altLang="da-DK" dirty="0" smtClean="0"/>
              <a:t> Makes it </a:t>
            </a:r>
            <a:r>
              <a:rPr lang="da-DK" altLang="da-DK" dirty="0" err="1" smtClean="0"/>
              <a:t>easier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be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specific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when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talking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about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good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class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culture</a:t>
            </a:r>
            <a:r>
              <a:rPr lang="da-DK" altLang="da-DK" dirty="0" smtClean="0"/>
              <a:t>.</a:t>
            </a:r>
          </a:p>
          <a:p>
            <a:pPr>
              <a:buFontTx/>
              <a:buChar char="•"/>
            </a:pPr>
            <a:r>
              <a:rPr lang="da-DK" altLang="da-DK" dirty="0" smtClean="0"/>
              <a:t> Makes it </a:t>
            </a:r>
            <a:r>
              <a:rPr lang="da-DK" altLang="da-DK" dirty="0" err="1" smtClean="0"/>
              <a:t>easier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remember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we</a:t>
            </a:r>
            <a:r>
              <a:rPr lang="da-DK" altLang="da-DK" dirty="0" smtClean="0"/>
              <a:t> have </a:t>
            </a:r>
            <a:r>
              <a:rPr lang="da-DK" altLang="da-DK" dirty="0" err="1" smtClean="0"/>
              <a:t>agreed</a:t>
            </a:r>
            <a:r>
              <a:rPr lang="da-DK" altLang="da-DK" dirty="0" smtClean="0"/>
              <a:t> </a:t>
            </a:r>
            <a:r>
              <a:rPr lang="da-DK" altLang="da-DK" dirty="0" smtClean="0"/>
              <a:t>on</a:t>
            </a:r>
            <a:r>
              <a:rPr lang="da-DK" altLang="da-DK" dirty="0" smtClean="0"/>
              <a:t>.</a:t>
            </a:r>
          </a:p>
          <a:p>
            <a:pPr>
              <a:buFontTx/>
              <a:buChar char="•"/>
            </a:pPr>
            <a:r>
              <a:rPr lang="da-DK" altLang="da-DK" dirty="0" smtClean="0"/>
              <a:t> Makes </a:t>
            </a:r>
            <a:r>
              <a:rPr lang="da-DK" altLang="da-DK" dirty="0" err="1" smtClean="0"/>
              <a:t>us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accountable</a:t>
            </a:r>
            <a:r>
              <a:rPr lang="da-DK" altLang="da-DK" dirty="0" smtClean="0"/>
              <a:t> </a:t>
            </a:r>
            <a:r>
              <a:rPr lang="da-DK" altLang="da-DK" dirty="0" smtClean="0"/>
              <a:t>to</a:t>
            </a:r>
            <a:r>
              <a:rPr lang="da-DK" altLang="da-DK" baseline="0" dirty="0" smtClean="0"/>
              <a:t> a </a:t>
            </a:r>
            <a:r>
              <a:rPr lang="da-DK" altLang="da-DK" baseline="0" dirty="0" err="1" smtClean="0"/>
              <a:t>larger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extent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than</a:t>
            </a:r>
            <a:r>
              <a:rPr lang="da-DK" altLang="da-DK" dirty="0" smtClean="0"/>
              <a:t> with oral </a:t>
            </a:r>
            <a:r>
              <a:rPr lang="da-DK" altLang="da-DK" dirty="0" smtClean="0"/>
              <a:t>agreements/ </a:t>
            </a:r>
            <a:r>
              <a:rPr lang="da-DK" altLang="da-DK" dirty="0" err="1" smtClean="0"/>
              <a:t>unwritten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rules</a:t>
            </a:r>
            <a:r>
              <a:rPr lang="da-DK" altLang="da-DK" dirty="0" smtClean="0"/>
              <a:t>. </a:t>
            </a:r>
          </a:p>
          <a:p>
            <a:pPr>
              <a:buFontTx/>
              <a:buChar char="•"/>
            </a:pPr>
            <a:r>
              <a:rPr lang="da-DK" altLang="da-DK" dirty="0" smtClean="0"/>
              <a:t> Gives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us</a:t>
            </a:r>
            <a:r>
              <a:rPr lang="da-DK" altLang="da-DK" baseline="0" dirty="0" smtClean="0"/>
              <a:t> the </a:t>
            </a:r>
            <a:r>
              <a:rPr lang="da-DK" altLang="da-DK" baseline="0" dirty="0" err="1" smtClean="0"/>
              <a:t>opportunity</a:t>
            </a:r>
            <a:r>
              <a:rPr lang="da-DK" altLang="da-DK" baseline="0" dirty="0" smtClean="0"/>
              <a:t> to </a:t>
            </a:r>
            <a:r>
              <a:rPr lang="da-DK" altLang="da-DK" baseline="0" dirty="0" err="1" smtClean="0"/>
              <a:t>hear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what</a:t>
            </a:r>
            <a:r>
              <a:rPr lang="da-DK" altLang="da-DK" baseline="0" dirty="0" smtClean="0"/>
              <a:t> the </a:t>
            </a:r>
            <a:r>
              <a:rPr lang="da-DK" altLang="da-DK" baseline="0" dirty="0" err="1" smtClean="0"/>
              <a:t>others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think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about</a:t>
            </a:r>
            <a:r>
              <a:rPr lang="da-DK" altLang="da-DK" baseline="0" dirty="0" smtClean="0"/>
              <a:t> the </a:t>
            </a:r>
            <a:r>
              <a:rPr lang="da-DK" altLang="da-DK" baseline="0" dirty="0" err="1" smtClean="0"/>
              <a:t>unwritten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rules</a:t>
            </a:r>
            <a:r>
              <a:rPr lang="da-DK" altLang="da-DK" baseline="0" dirty="0" smtClean="0"/>
              <a:t> – </a:t>
            </a:r>
            <a:r>
              <a:rPr lang="da-DK" altLang="da-DK" baseline="0" dirty="0" err="1" smtClean="0"/>
              <a:t>there</a:t>
            </a:r>
            <a:r>
              <a:rPr lang="da-DK" altLang="da-DK" baseline="0" dirty="0" smtClean="0"/>
              <a:t> is not </a:t>
            </a:r>
            <a:r>
              <a:rPr lang="da-DK" altLang="da-DK" baseline="0" dirty="0" err="1" smtClean="0"/>
              <a:t>always</a:t>
            </a:r>
            <a:r>
              <a:rPr lang="da-DK" altLang="da-DK" baseline="0" dirty="0" smtClean="0"/>
              <a:t> agreement on </a:t>
            </a:r>
            <a:r>
              <a:rPr lang="da-DK" altLang="da-DK" baseline="0" dirty="0" err="1" smtClean="0"/>
              <a:t>how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they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should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be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understood</a:t>
            </a:r>
            <a:r>
              <a:rPr lang="da-DK" altLang="da-DK" baseline="0" dirty="0" smtClean="0"/>
              <a:t>.</a:t>
            </a:r>
            <a:endParaRPr lang="da-DK" altLang="da-DK" dirty="0" smtClean="0"/>
          </a:p>
          <a:p>
            <a:pPr>
              <a:buFontTx/>
              <a:buChar char="•"/>
            </a:pPr>
            <a:r>
              <a:rPr lang="da-DK" altLang="da-DK" dirty="0" smtClean="0"/>
              <a:t> It is </a:t>
            </a:r>
            <a:r>
              <a:rPr lang="da-DK" altLang="da-DK" dirty="0" err="1" smtClean="0"/>
              <a:t>important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the ideals </a:t>
            </a:r>
            <a:r>
              <a:rPr lang="da-DK" altLang="da-DK" dirty="0" err="1" smtClean="0"/>
              <a:t>are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formulated</a:t>
            </a:r>
            <a:r>
              <a:rPr lang="da-DK" altLang="da-DK" dirty="0" smtClean="0"/>
              <a:t> as </a:t>
            </a:r>
            <a:r>
              <a:rPr lang="da-DK" altLang="da-DK" dirty="0" err="1" smtClean="0"/>
              <a:t>something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want</a:t>
            </a:r>
            <a:r>
              <a:rPr lang="da-DK" altLang="da-DK" baseline="0" dirty="0" smtClean="0"/>
              <a:t> to </a:t>
            </a:r>
            <a:r>
              <a:rPr lang="da-DK" altLang="da-DK" baseline="0" dirty="0" err="1" smtClean="0"/>
              <a:t>achieve</a:t>
            </a:r>
            <a:r>
              <a:rPr lang="da-DK" altLang="da-DK" baseline="0" dirty="0" smtClean="0"/>
              <a:t>. </a:t>
            </a:r>
            <a:r>
              <a:rPr lang="da-DK" altLang="da-DK" baseline="0" dirty="0" err="1" smtClean="0"/>
              <a:t>When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one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focuses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their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energy</a:t>
            </a:r>
            <a:r>
              <a:rPr lang="da-DK" altLang="da-DK" baseline="0" dirty="0" smtClean="0"/>
              <a:t> on </a:t>
            </a:r>
            <a:r>
              <a:rPr lang="da-DK" altLang="da-DK" baseline="0" dirty="0" err="1" smtClean="0"/>
              <a:t>something</a:t>
            </a:r>
            <a:r>
              <a:rPr lang="da-DK" altLang="da-DK" baseline="0" dirty="0" smtClean="0"/>
              <a:t>, it </a:t>
            </a:r>
            <a:r>
              <a:rPr lang="da-DK" altLang="da-DK" baseline="0" dirty="0" err="1" smtClean="0"/>
              <a:t>will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typically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grow</a:t>
            </a:r>
            <a:r>
              <a:rPr lang="da-DK" altLang="da-DK" baseline="0" dirty="0" smtClean="0"/>
              <a:t>. This is </a:t>
            </a:r>
            <a:r>
              <a:rPr lang="da-DK" altLang="da-DK" baseline="0" dirty="0" err="1" smtClean="0"/>
              <a:t>inspired</a:t>
            </a:r>
            <a:r>
              <a:rPr lang="da-DK" altLang="da-DK" baseline="0" dirty="0" smtClean="0"/>
              <a:t> by </a:t>
            </a:r>
            <a:r>
              <a:rPr lang="da-DK" altLang="da-DK" dirty="0" err="1" smtClean="0"/>
              <a:t>Appreciative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Inquiry</a:t>
            </a:r>
            <a:r>
              <a:rPr lang="da-DK" altLang="da-DK" dirty="0" smtClean="0"/>
              <a:t> (A.I.), an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acknowledging</a:t>
            </a:r>
            <a:r>
              <a:rPr lang="da-DK" altLang="da-DK" baseline="0" dirty="0" smtClean="0"/>
              <a:t> approach</a:t>
            </a:r>
            <a:r>
              <a:rPr lang="da-DK" altLang="da-DK" dirty="0" smtClean="0"/>
              <a:t>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019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da-DK" altLang="da-DK" dirty="0" smtClean="0"/>
              <a:t>20 min.</a:t>
            </a:r>
          </a:p>
          <a:p>
            <a:r>
              <a:rPr lang="en-US" altLang="da-DK" noProof="0" dirty="0" smtClean="0"/>
              <a:t>The students get together with their </a:t>
            </a:r>
            <a:r>
              <a:rPr lang="en-US" altLang="da-DK" noProof="0" dirty="0" smtClean="0"/>
              <a:t>buddies </a:t>
            </a:r>
            <a:r>
              <a:rPr lang="en-US" altLang="da-DK" noProof="0" dirty="0" smtClean="0"/>
              <a:t>and must </a:t>
            </a:r>
            <a:r>
              <a:rPr lang="en-US" altLang="da-DK" noProof="0" dirty="0" smtClean="0"/>
              <a:t>discuss on the basis</a:t>
            </a:r>
            <a:r>
              <a:rPr lang="en-US" altLang="da-DK" baseline="0" noProof="0" dirty="0" smtClean="0"/>
              <a:t> of </a:t>
            </a:r>
            <a:r>
              <a:rPr lang="en-US" altLang="da-DK" baseline="0" noProof="0" dirty="0" smtClean="0"/>
              <a:t>the cases. The discussions must </a:t>
            </a:r>
            <a:r>
              <a:rPr lang="en-US" altLang="da-DK" baseline="0" noProof="0" dirty="0" smtClean="0"/>
              <a:t>lead </a:t>
            </a:r>
            <a:r>
              <a:rPr lang="en-US" altLang="da-DK" baseline="0" noProof="0" dirty="0" smtClean="0"/>
              <a:t>to </a:t>
            </a:r>
            <a:r>
              <a:rPr lang="en-US" altLang="da-DK" baseline="0" noProof="0" dirty="0" smtClean="0"/>
              <a:t>suggestions </a:t>
            </a:r>
            <a:r>
              <a:rPr lang="en-US" altLang="da-DK" baseline="0" noProof="0" dirty="0" smtClean="0"/>
              <a:t>for ideals </a:t>
            </a:r>
            <a:r>
              <a:rPr lang="en-US" altLang="da-DK" baseline="0" noProof="0" dirty="0" smtClean="0"/>
              <a:t>of class </a:t>
            </a:r>
            <a:r>
              <a:rPr lang="en-US" altLang="da-DK" baseline="0" noProof="0" dirty="0" smtClean="0"/>
              <a:t>culture.</a:t>
            </a:r>
          </a:p>
          <a:p>
            <a:r>
              <a:rPr lang="en-US" altLang="da-DK" baseline="0" noProof="0" dirty="0" smtClean="0"/>
              <a:t>The students have 20 minutes – which means 4 minutes per case, so the intention is not that they have long discussions.</a:t>
            </a:r>
          </a:p>
          <a:p>
            <a:r>
              <a:rPr lang="en-US" altLang="da-DK" baseline="0" noProof="0" dirty="0" smtClean="0"/>
              <a:t>The students must answer questions based on the case – among other things, they must form some suggestions for ideals for a good class. Make them aware that they must be as </a:t>
            </a:r>
            <a:r>
              <a:rPr lang="en-US" altLang="da-DK" baseline="0" noProof="0" dirty="0" smtClean="0"/>
              <a:t>specific </a:t>
            </a:r>
            <a:r>
              <a:rPr lang="en-US" altLang="da-DK" baseline="0" noProof="0" dirty="0" smtClean="0"/>
              <a:t>as possible.</a:t>
            </a:r>
            <a:r>
              <a:rPr lang="en-US" altLang="da-DK" noProof="0" dirty="0" smtClean="0"/>
              <a:t> </a:t>
            </a:r>
          </a:p>
          <a:p>
            <a:endParaRPr lang="da-DK" altLang="da-DK" dirty="0" smtClean="0"/>
          </a:p>
          <a:p>
            <a:r>
              <a:rPr lang="en-US" altLang="da-DK" noProof="0" dirty="0" smtClean="0"/>
              <a:t>After</a:t>
            </a:r>
            <a:r>
              <a:rPr lang="en-US" altLang="da-DK" baseline="0" noProof="0" dirty="0" smtClean="0"/>
              <a:t> the exercise, there is a break. After the break, you will all spend 15 minutes summarizing the students’ </a:t>
            </a:r>
            <a:r>
              <a:rPr lang="en-US" altLang="da-DK" baseline="0" noProof="0" dirty="0" smtClean="0"/>
              <a:t>discussions. </a:t>
            </a:r>
            <a:r>
              <a:rPr lang="en-US" altLang="da-DK" baseline="0" noProof="0" dirty="0" smtClean="0"/>
              <a:t>Make sure that they have covered the different themes within </a:t>
            </a:r>
            <a:r>
              <a:rPr lang="en-US" altLang="da-DK" baseline="0" noProof="0" dirty="0" smtClean="0"/>
              <a:t>culture </a:t>
            </a:r>
            <a:r>
              <a:rPr lang="en-US" altLang="da-DK" baseline="0" noProof="0" dirty="0" smtClean="0"/>
              <a:t>that the case sets the stage for – attention to each other, conflict resolution, how to handle differences, classroom language, and being considerate of the learning environment. </a:t>
            </a:r>
          </a:p>
          <a:p>
            <a:endParaRPr lang="da-DK" alt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1421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altLang="da-DK" noProof="0" dirty="0" smtClean="0"/>
              <a:t>30 min.</a:t>
            </a:r>
          </a:p>
          <a:p>
            <a:pPr>
              <a:lnSpc>
                <a:spcPct val="80000"/>
              </a:lnSpc>
            </a:pPr>
            <a:r>
              <a:rPr lang="en-US" altLang="da-DK" noProof="0" dirty="0" smtClean="0"/>
              <a:t>Start </a:t>
            </a:r>
            <a:r>
              <a:rPr lang="en-US" altLang="da-DK" noProof="0" dirty="0" smtClean="0"/>
              <a:t>with a brainstorm session. Based on the cases</a:t>
            </a:r>
            <a:r>
              <a:rPr lang="en-US" altLang="da-DK" baseline="0" noProof="0" dirty="0" smtClean="0"/>
              <a:t> the students have worked with, they must now provide </a:t>
            </a:r>
            <a:r>
              <a:rPr lang="en-US" altLang="da-DK" baseline="0" noProof="0" dirty="0" smtClean="0"/>
              <a:t>specific </a:t>
            </a:r>
            <a:r>
              <a:rPr lang="en-US" altLang="da-DK" baseline="0" noProof="0" dirty="0" smtClean="0"/>
              <a:t>suggestions for ideals for the classroom. Write </a:t>
            </a:r>
            <a:r>
              <a:rPr lang="en-US" altLang="da-DK" baseline="0" noProof="0" dirty="0" smtClean="0"/>
              <a:t>everything </a:t>
            </a:r>
            <a:r>
              <a:rPr lang="en-US" altLang="da-DK" baseline="0" noProof="0" dirty="0" smtClean="0"/>
              <a:t>on the board. Afterwards, you can sort through the suggestions and group them. Try to have ideally a maximum of five groups (ideals) with a maximum of three supporting points (examples of how the ideal can be achieved) for each one.</a:t>
            </a:r>
          </a:p>
          <a:p>
            <a:pPr>
              <a:lnSpc>
                <a:spcPct val="80000"/>
              </a:lnSpc>
            </a:pPr>
            <a:endParaRPr lang="en-US" altLang="da-DK" noProof="0" dirty="0" smtClean="0"/>
          </a:p>
          <a:p>
            <a:pPr>
              <a:lnSpc>
                <a:spcPct val="80000"/>
              </a:lnSpc>
            </a:pPr>
            <a:r>
              <a:rPr lang="en-US" altLang="da-DK" noProof="0" dirty="0" smtClean="0"/>
              <a:t>It is important that the ideals are as</a:t>
            </a:r>
            <a:r>
              <a:rPr lang="en-US" altLang="da-DK" baseline="0" noProof="0" dirty="0" smtClean="0"/>
              <a:t> </a:t>
            </a:r>
            <a:r>
              <a:rPr lang="en-US" altLang="da-DK" baseline="0" noProof="0" dirty="0" smtClean="0"/>
              <a:t>specific </a:t>
            </a:r>
            <a:r>
              <a:rPr lang="en-US" altLang="da-DK" baseline="0" noProof="0" dirty="0" smtClean="0"/>
              <a:t>as possible. If a student, for example, suggests that ”we should respect each other,” it is your job to challenge </a:t>
            </a:r>
            <a:r>
              <a:rPr lang="en-US" altLang="da-DK" baseline="0" noProof="0" dirty="0" smtClean="0"/>
              <a:t>this and help the student be </a:t>
            </a:r>
            <a:r>
              <a:rPr lang="en-US" altLang="da-DK" baseline="0" noProof="0" dirty="0" smtClean="0"/>
              <a:t>more </a:t>
            </a:r>
            <a:r>
              <a:rPr lang="en-US" altLang="da-DK" baseline="0" noProof="0" dirty="0" smtClean="0"/>
              <a:t>specific. </a:t>
            </a:r>
            <a:r>
              <a:rPr lang="en-US" altLang="da-DK" baseline="0" noProof="0" dirty="0" smtClean="0"/>
              <a:t>What does it mean to respect each other, and how is it expressed in ones actions?</a:t>
            </a:r>
          </a:p>
          <a:p>
            <a:pPr>
              <a:lnSpc>
                <a:spcPct val="80000"/>
              </a:lnSpc>
            </a:pPr>
            <a:r>
              <a:rPr lang="en-US" altLang="da-DK" baseline="0" noProof="0" dirty="0" smtClean="0"/>
              <a:t>Remember that some students may view it as a childish exercise. They might think back to the anti-bullying rules they made in primary school. Instead, </a:t>
            </a:r>
            <a:r>
              <a:rPr lang="en-US" altLang="da-DK" baseline="0" noProof="0" dirty="0" smtClean="0"/>
              <a:t>use </a:t>
            </a:r>
            <a:r>
              <a:rPr lang="en-US" altLang="da-DK" baseline="0" noProof="0" dirty="0" smtClean="0"/>
              <a:t>examples from other situations where one might create ideals for behavior – the values of a company, a committee or board’s rules of procedure – they will meet this moving forward in their professional life.</a:t>
            </a:r>
            <a:r>
              <a:rPr lang="en-US" altLang="da-DK" noProof="0" dirty="0" smtClean="0"/>
              <a:t> </a:t>
            </a:r>
          </a:p>
          <a:p>
            <a:pPr>
              <a:lnSpc>
                <a:spcPct val="80000"/>
              </a:lnSpc>
            </a:pPr>
            <a:endParaRPr lang="en-US" altLang="da-DK" noProof="0" dirty="0" smtClean="0"/>
          </a:p>
          <a:p>
            <a:pPr>
              <a:lnSpc>
                <a:spcPct val="80000"/>
              </a:lnSpc>
            </a:pPr>
            <a:r>
              <a:rPr lang="en-US" altLang="da-DK" noProof="0" dirty="0" smtClean="0"/>
              <a:t>Let a student be the secretary, so the decided-upon</a:t>
            </a:r>
            <a:r>
              <a:rPr lang="en-US" altLang="da-DK" baseline="0" noProof="0" dirty="0" smtClean="0"/>
              <a:t> ideals are written immediately and sent to you. Save the ideals </a:t>
            </a:r>
            <a:r>
              <a:rPr lang="en-US" altLang="da-DK" baseline="0" noProof="0" smtClean="0"/>
              <a:t>and </a:t>
            </a:r>
            <a:r>
              <a:rPr lang="en-US" altLang="da-DK" baseline="0" noProof="0" smtClean="0"/>
              <a:t>upload </a:t>
            </a:r>
            <a:r>
              <a:rPr lang="en-US" altLang="da-DK" baseline="0" noProof="0" smtClean="0"/>
              <a:t>them </a:t>
            </a:r>
            <a:r>
              <a:rPr lang="en-US" altLang="da-DK" baseline="0" noProof="0" smtClean="0"/>
              <a:t>to </a:t>
            </a:r>
            <a:r>
              <a:rPr lang="en-US" altLang="da-DK" baseline="0" noProof="0" dirty="0" smtClean="0"/>
              <a:t>the intranet, so the students and the class’s other teachers can access them.</a:t>
            </a:r>
          </a:p>
          <a:p>
            <a:pPr>
              <a:lnSpc>
                <a:spcPct val="80000"/>
              </a:lnSpc>
            </a:pPr>
            <a:endParaRPr lang="da-DK" alt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965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lide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lede 5" descr="NETVAERK_Faellesskabernogetvigoerforfagliheden_ROED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867" y="603404"/>
            <a:ext cx="3331196" cy="733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68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AB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7372C"/>
              </a:solidFill>
            </a:endParaRPr>
          </a:p>
        </p:txBody>
      </p:sp>
      <p:pic>
        <p:nvPicPr>
          <p:cNvPr id="13" name="Billede 5" descr="NETVAERK_Faellesskabernogetvigoerforfagliheden_HVID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5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981200"/>
            <a:ext cx="7707180" cy="4112096"/>
          </a:xfrm>
        </p:spPr>
        <p:txBody>
          <a:bodyPr lIns="0" tIns="0" rIns="0" bIns="0" spcCol="540000" anchor="t">
            <a:normAutofit/>
          </a:bodyPr>
          <a:lstStyle>
            <a:lvl1pPr marL="171450" indent="-171450">
              <a:buFont typeface="Arial"/>
              <a:buChar char="•"/>
              <a:defRPr sz="18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3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E14E39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634836"/>
            <a:ext cx="7707180" cy="4112096"/>
          </a:xfrm>
        </p:spPr>
        <p:txBody>
          <a:bodyPr lIns="0" tIns="0" rIns="0" bIns="0" spcCol="54000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8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8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4E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7372C"/>
              </a:solidFill>
            </a:endParaRPr>
          </a:p>
        </p:txBody>
      </p:sp>
      <p:pic>
        <p:nvPicPr>
          <p:cNvPr id="13" name="Billede 5" descr="NETVAERK_Faellesskabernogetvigoerforfagliheden_HVID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5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981200"/>
            <a:ext cx="7707180" cy="4112096"/>
          </a:xfrm>
        </p:spPr>
        <p:txBody>
          <a:bodyPr lIns="0" tIns="0" rIns="0" bIns="0" numCol="2" spcCol="540000" anchor="t">
            <a:normAutofit/>
          </a:bodyPr>
          <a:lstStyle>
            <a:lvl1pPr marL="171450" indent="-171450">
              <a:buFont typeface="Arial"/>
              <a:buChar char="•"/>
              <a:defRPr sz="12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6"/>
          </p:nvPr>
        </p:nvSpPr>
        <p:spPr>
          <a:xfrm>
            <a:off x="4835525" y="1997362"/>
            <a:ext cx="3565525" cy="3755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64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AB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7372C"/>
              </a:solidFill>
            </a:endParaRPr>
          </a:p>
        </p:txBody>
      </p:sp>
      <p:pic>
        <p:nvPicPr>
          <p:cNvPr id="13" name="Billede 5" descr="NETVAERK_Faellesskabernogetvigoerforfagliheden_HVID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5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981200"/>
            <a:ext cx="7707180" cy="4112096"/>
          </a:xfrm>
        </p:spPr>
        <p:txBody>
          <a:bodyPr lIns="0" tIns="0" rIns="0" bIns="0" numCol="2" spcCol="540000" anchor="t">
            <a:normAutofit/>
          </a:bodyPr>
          <a:lstStyle>
            <a:lvl1pPr marL="171450" indent="-171450">
              <a:buFont typeface="Arial"/>
              <a:buChar char="•"/>
              <a:defRPr sz="12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9" name="Platshållare för innehåll 11"/>
          <p:cNvSpPr>
            <a:spLocks noGrp="1"/>
          </p:cNvSpPr>
          <p:nvPr>
            <p:ph sz="quarter" idx="16"/>
          </p:nvPr>
        </p:nvSpPr>
        <p:spPr>
          <a:xfrm>
            <a:off x="4835525" y="1997362"/>
            <a:ext cx="3565525" cy="3755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43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E14E39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666630"/>
            <a:ext cx="7707180" cy="4112096"/>
          </a:xfrm>
        </p:spPr>
        <p:txBody>
          <a:bodyPr lIns="0" tIns="0" rIns="0" bIns="0" numCol="2" spcCol="54000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8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tshållare för innehåll 11"/>
          <p:cNvSpPr>
            <a:spLocks noGrp="1"/>
          </p:cNvSpPr>
          <p:nvPr>
            <p:ph sz="quarter" idx="16"/>
          </p:nvPr>
        </p:nvSpPr>
        <p:spPr>
          <a:xfrm>
            <a:off x="4835525" y="1997362"/>
            <a:ext cx="3565525" cy="3755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645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lede 5" descr="NETVAERK_Faellesskabernogetvigoerforfagliheden_ROED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867" y="603404"/>
            <a:ext cx="3331196" cy="733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898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lede 5" descr="NETVAERK_Faellesskabernogetvigoerforfagliheden_ROED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867" y="603404"/>
            <a:ext cx="3331196" cy="733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49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4E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5" descr="NETVAERK_Faellesskabernogetvigoerforfagliheden_HVID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5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338217"/>
            <a:ext cx="5253567" cy="2758760"/>
          </a:xfrm>
        </p:spPr>
        <p:txBody>
          <a:bodyPr lIns="0" tIns="0" rIns="0" bIns="0" anchor="t">
            <a:normAutofit/>
          </a:bodyPr>
          <a:lstStyle>
            <a:lvl1pPr marL="171450" indent="-171450">
              <a:buFont typeface="Arial"/>
              <a:buChar char="•"/>
              <a:defRPr sz="18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Kombinationstegning 25"/>
          <p:cNvSpPr/>
          <p:nvPr userDrawn="1"/>
        </p:nvSpPr>
        <p:spPr>
          <a:xfrm>
            <a:off x="613833" y="1993900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Kombinationstegning 27"/>
          <p:cNvSpPr/>
          <p:nvPr userDrawn="1"/>
        </p:nvSpPr>
        <p:spPr>
          <a:xfrm rot="10800000">
            <a:off x="613833" y="5032873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45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AB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5" descr="NETVAERK_Faellesskabernogetvigoerforfagliheden_HVID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5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338217"/>
            <a:ext cx="5253567" cy="2758760"/>
          </a:xfrm>
        </p:spPr>
        <p:txBody>
          <a:bodyPr lIns="0" tIns="0" rIns="0" bIns="0" anchor="t">
            <a:normAutofit/>
          </a:bodyPr>
          <a:lstStyle>
            <a:lvl1pPr marL="171450" indent="-171450">
              <a:buFont typeface="Arial"/>
              <a:buChar char="•"/>
              <a:defRPr sz="18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Kombinationstegning 25"/>
          <p:cNvSpPr/>
          <p:nvPr userDrawn="1"/>
        </p:nvSpPr>
        <p:spPr>
          <a:xfrm>
            <a:off x="613833" y="1993900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Kombinationstegning 27"/>
          <p:cNvSpPr/>
          <p:nvPr userDrawn="1"/>
        </p:nvSpPr>
        <p:spPr>
          <a:xfrm rot="10800000">
            <a:off x="613833" y="5032873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749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slide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Bille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727271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338217"/>
            <a:ext cx="5253567" cy="2758760"/>
          </a:xfrm>
        </p:spPr>
        <p:txBody>
          <a:bodyPr lIns="0" tIns="0" rIns="0" bIns="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8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Kombinationstegning 25"/>
          <p:cNvSpPr/>
          <p:nvPr userDrawn="1"/>
        </p:nvSpPr>
        <p:spPr>
          <a:xfrm>
            <a:off x="613833" y="1993900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Kombinationstegning 27"/>
          <p:cNvSpPr/>
          <p:nvPr userDrawn="1"/>
        </p:nvSpPr>
        <p:spPr>
          <a:xfrm rot="10800000">
            <a:off x="613833" y="5032873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rgbClr val="72727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60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Bille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727271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338217"/>
            <a:ext cx="5253567" cy="2758760"/>
          </a:xfrm>
        </p:spPr>
        <p:txBody>
          <a:bodyPr lIns="0" tIns="0" rIns="0" bIns="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8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Kombinationstegning 25"/>
          <p:cNvSpPr/>
          <p:nvPr userDrawn="1"/>
        </p:nvSpPr>
        <p:spPr>
          <a:xfrm>
            <a:off x="613833" y="1993900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Kombinationstegning 27"/>
          <p:cNvSpPr/>
          <p:nvPr userDrawn="1"/>
        </p:nvSpPr>
        <p:spPr>
          <a:xfrm rot="10800000">
            <a:off x="613833" y="5032873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rgbClr val="72727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82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Bille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727271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338217"/>
            <a:ext cx="5253567" cy="2758760"/>
          </a:xfrm>
        </p:spPr>
        <p:txBody>
          <a:bodyPr lIns="0" tIns="0" rIns="0" bIns="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8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Kombinationstegning 25"/>
          <p:cNvSpPr/>
          <p:nvPr userDrawn="1"/>
        </p:nvSpPr>
        <p:spPr>
          <a:xfrm>
            <a:off x="613833" y="1993900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Kombinationstegning 27"/>
          <p:cNvSpPr/>
          <p:nvPr userDrawn="1"/>
        </p:nvSpPr>
        <p:spPr>
          <a:xfrm rot="10800000">
            <a:off x="613833" y="5032873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rgbClr val="72727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778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4E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7372C"/>
              </a:solidFill>
            </a:endParaRPr>
          </a:p>
        </p:txBody>
      </p:sp>
      <p:pic>
        <p:nvPicPr>
          <p:cNvPr id="13" name="Billede 5" descr="NETVAERK_Faellesskabernogetvigoerforfagliheden_HVID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5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981200"/>
            <a:ext cx="7707180" cy="4112096"/>
          </a:xfrm>
        </p:spPr>
        <p:txBody>
          <a:bodyPr lIns="0" tIns="0" rIns="0" bIns="0" numCol="1" spcCol="540000" anchor="t">
            <a:normAutofit/>
          </a:bodyPr>
          <a:lstStyle>
            <a:lvl1pPr marL="171450" indent="-171450">
              <a:buFont typeface="Arial"/>
              <a:buChar char="•"/>
              <a:defRPr sz="18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456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i master</a:t>
            </a:r>
            <a:endParaRPr lang="en-US" altLang="da-DK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  <a:endParaRPr lang="en-US" altLang="da-D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13B072C7-C5EE-44EE-808D-A0928F0AE4DB}" type="datetimeFigureOut">
              <a:rPr lang="en-US"/>
              <a:pPr>
                <a:defRPr/>
              </a:pPr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615EE9B2-3DDD-4661-8D2D-DB5122AF80D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65" r:id="rId2"/>
    <p:sldLayoutId id="2147484066" r:id="rId3"/>
    <p:sldLayoutId id="2147484058" r:id="rId4"/>
    <p:sldLayoutId id="2147484082" r:id="rId5"/>
    <p:sldLayoutId id="2147484096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91" r:id="rId12"/>
    <p:sldLayoutId id="2147484092" r:id="rId13"/>
    <p:sldLayoutId id="2147484093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3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Class </a:t>
            </a:r>
            <a:r>
              <a:rPr lang="da-DK" dirty="0" err="1" smtClean="0"/>
              <a:t>culture</a:t>
            </a:r>
            <a:r>
              <a:rPr lang="da-DK" dirty="0" smtClean="0"/>
              <a:t> I</a:t>
            </a:r>
            <a:endParaRPr lang="da-DK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01699" y="2504471"/>
            <a:ext cx="5253567" cy="2613793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Contents</a:t>
            </a:r>
            <a:endParaRPr lang="da-DK" b="1" dirty="0"/>
          </a:p>
          <a:p>
            <a:r>
              <a:rPr lang="da-DK" altLang="da-DK" dirty="0" smtClean="0">
                <a:latin typeface="Georgia" panose="02040502050405020303" pitchFamily="18" charset="0"/>
              </a:rPr>
              <a:t>Class </a:t>
            </a:r>
            <a:r>
              <a:rPr lang="da-DK" altLang="da-DK" dirty="0" err="1" smtClean="0">
                <a:latin typeface="Georgia" panose="02040502050405020303" pitchFamily="18" charset="0"/>
              </a:rPr>
              <a:t>culture</a:t>
            </a:r>
            <a:r>
              <a:rPr lang="da-DK" altLang="da-DK" dirty="0" smtClean="0">
                <a:latin typeface="Georgia" panose="02040502050405020303" pitchFamily="18" charset="0"/>
              </a:rPr>
              <a:t>– a </a:t>
            </a:r>
            <a:r>
              <a:rPr lang="da-DK" altLang="da-DK" dirty="0" err="1" smtClean="0">
                <a:latin typeface="Georgia" panose="02040502050405020303" pitchFamily="18" charset="0"/>
              </a:rPr>
              <a:t>common</a:t>
            </a:r>
            <a:r>
              <a:rPr lang="da-DK" altLang="da-DK" dirty="0" smtClean="0">
                <a:latin typeface="Georgia" panose="02040502050405020303" pitchFamily="18" charset="0"/>
              </a:rPr>
              <a:t> </a:t>
            </a:r>
            <a:r>
              <a:rPr lang="da-DK" altLang="da-DK" dirty="0" err="1" smtClean="0">
                <a:latin typeface="Georgia" panose="02040502050405020303" pitchFamily="18" charset="0"/>
              </a:rPr>
              <a:t>responsibility</a:t>
            </a:r>
            <a:endParaRPr lang="da-DK" altLang="da-DK" dirty="0">
              <a:latin typeface="Georgia" panose="02040502050405020303" pitchFamily="18" charset="0"/>
            </a:endParaRPr>
          </a:p>
          <a:p>
            <a:r>
              <a:rPr lang="da-DK" altLang="da-DK" dirty="0" err="1" smtClean="0">
                <a:latin typeface="Georgia" panose="02040502050405020303" pitchFamily="18" charset="0"/>
              </a:rPr>
              <a:t>Discussion</a:t>
            </a:r>
            <a:r>
              <a:rPr lang="da-DK" altLang="da-DK" dirty="0" smtClean="0">
                <a:latin typeface="Georgia" panose="02040502050405020303" pitchFamily="18" charset="0"/>
              </a:rPr>
              <a:t> </a:t>
            </a:r>
            <a:r>
              <a:rPr lang="da-DK" altLang="da-DK" dirty="0" smtClean="0">
                <a:latin typeface="Georgia" panose="02040502050405020303" pitchFamily="18" charset="0"/>
              </a:rPr>
              <a:t> with </a:t>
            </a:r>
            <a:r>
              <a:rPr lang="da-DK" altLang="da-DK" dirty="0" err="1" smtClean="0">
                <a:latin typeface="Georgia" panose="02040502050405020303" pitchFamily="18" charset="0"/>
              </a:rPr>
              <a:t>your</a:t>
            </a:r>
            <a:r>
              <a:rPr lang="da-DK" altLang="da-DK" dirty="0" smtClean="0">
                <a:latin typeface="Georgia" panose="02040502050405020303" pitchFamily="18" charset="0"/>
              </a:rPr>
              <a:t> </a:t>
            </a:r>
            <a:r>
              <a:rPr lang="da-DK" altLang="da-DK" dirty="0" err="1" smtClean="0">
                <a:latin typeface="Georgia" panose="02040502050405020303" pitchFamily="18" charset="0"/>
              </a:rPr>
              <a:t>buddy</a:t>
            </a:r>
            <a:endParaRPr lang="da-DK" altLang="da-DK" dirty="0" smtClean="0">
              <a:latin typeface="Georgia" panose="02040502050405020303" pitchFamily="18" charset="0"/>
            </a:endParaRPr>
          </a:p>
          <a:p>
            <a:r>
              <a:rPr lang="da-DK" altLang="da-DK" dirty="0" err="1" smtClean="0">
                <a:latin typeface="Georgia" panose="02040502050405020303" pitchFamily="18" charset="0"/>
              </a:rPr>
              <a:t>Formulating</a:t>
            </a:r>
            <a:r>
              <a:rPr lang="da-DK" altLang="da-DK" dirty="0" smtClean="0">
                <a:latin typeface="Georgia" panose="02040502050405020303" pitchFamily="18" charset="0"/>
              </a:rPr>
              <a:t> </a:t>
            </a:r>
            <a:r>
              <a:rPr lang="da-DK" altLang="da-DK" dirty="0" err="1" smtClean="0">
                <a:latin typeface="Georgia" panose="02040502050405020303" pitchFamily="18" charset="0"/>
              </a:rPr>
              <a:t>classroom</a:t>
            </a:r>
            <a:r>
              <a:rPr lang="da-DK" altLang="da-DK" dirty="0" smtClean="0">
                <a:latin typeface="Georgia" panose="02040502050405020303" pitchFamily="18" charset="0"/>
              </a:rPr>
              <a:t> </a:t>
            </a:r>
            <a:r>
              <a:rPr lang="da-DK" altLang="da-DK" dirty="0" smtClean="0">
                <a:latin typeface="Georgia" panose="02040502050405020303" pitchFamily="18" charset="0"/>
              </a:rPr>
              <a:t>ideals</a:t>
            </a:r>
            <a:endParaRPr lang="da-DK" alt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0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Class </a:t>
            </a:r>
            <a:r>
              <a:rPr lang="da-DK" dirty="0" err="1" smtClean="0"/>
              <a:t>culture</a:t>
            </a:r>
            <a:endParaRPr lang="da-DK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93870" y="1524126"/>
            <a:ext cx="7707180" cy="5090430"/>
          </a:xfrm>
        </p:spPr>
        <p:txBody>
          <a:bodyPr>
            <a:noAutofit/>
          </a:bodyPr>
          <a:lstStyle/>
          <a:p>
            <a:r>
              <a:rPr lang="da-DK" altLang="da-DK" dirty="0" smtClean="0">
                <a:latin typeface="Georgia" panose="02040502050405020303" pitchFamily="18" charset="0"/>
              </a:rPr>
              <a:t>Class </a:t>
            </a:r>
            <a:r>
              <a:rPr lang="da-DK" altLang="da-DK" dirty="0" err="1" smtClean="0">
                <a:latin typeface="Georgia" panose="02040502050405020303" pitchFamily="18" charset="0"/>
              </a:rPr>
              <a:t>culture</a:t>
            </a:r>
            <a:r>
              <a:rPr lang="da-DK" altLang="da-DK" dirty="0" smtClean="0">
                <a:latin typeface="Georgia" panose="02040502050405020303" pitchFamily="18" charset="0"/>
              </a:rPr>
              <a:t> is a </a:t>
            </a:r>
            <a:r>
              <a:rPr lang="da-DK" altLang="da-DK" dirty="0" err="1" smtClean="0">
                <a:latin typeface="Georgia" panose="02040502050405020303" pitchFamily="18" charset="0"/>
              </a:rPr>
              <a:t>common</a:t>
            </a:r>
            <a:r>
              <a:rPr lang="da-DK" altLang="da-DK" dirty="0" smtClean="0">
                <a:latin typeface="Georgia" panose="02040502050405020303" pitchFamily="18" charset="0"/>
              </a:rPr>
              <a:t> </a:t>
            </a:r>
            <a:r>
              <a:rPr lang="da-DK" altLang="da-DK" dirty="0" err="1" smtClean="0">
                <a:latin typeface="Georgia" panose="02040502050405020303" pitchFamily="18" charset="0"/>
              </a:rPr>
              <a:t>responsibility</a:t>
            </a:r>
            <a:endParaRPr lang="da-DK" altLang="da-DK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da-DK" altLang="da-DK" dirty="0">
              <a:latin typeface="Georgia" panose="02040502050405020303" pitchFamily="18" charset="0"/>
            </a:endParaRPr>
          </a:p>
          <a:p>
            <a:r>
              <a:rPr lang="da-DK" altLang="da-DK" dirty="0" err="1" smtClean="0">
                <a:latin typeface="Georgia" panose="02040502050405020303" pitchFamily="18" charset="0"/>
              </a:rPr>
              <a:t>What</a:t>
            </a:r>
            <a:r>
              <a:rPr lang="da-DK" altLang="da-DK" dirty="0" smtClean="0">
                <a:latin typeface="Georgia" panose="02040502050405020303" pitchFamily="18" charset="0"/>
              </a:rPr>
              <a:t> is </a:t>
            </a:r>
            <a:r>
              <a:rPr lang="da-DK" altLang="da-DK" dirty="0" err="1" smtClean="0">
                <a:latin typeface="Georgia" panose="02040502050405020303" pitchFamily="18" charset="0"/>
              </a:rPr>
              <a:t>class</a:t>
            </a:r>
            <a:r>
              <a:rPr lang="da-DK" altLang="da-DK" dirty="0" smtClean="0">
                <a:latin typeface="Georgia" panose="02040502050405020303" pitchFamily="18" charset="0"/>
              </a:rPr>
              <a:t> </a:t>
            </a:r>
            <a:r>
              <a:rPr lang="da-DK" altLang="da-DK" dirty="0" err="1" smtClean="0">
                <a:latin typeface="Georgia" panose="02040502050405020303" pitchFamily="18" charset="0"/>
              </a:rPr>
              <a:t>culture</a:t>
            </a:r>
            <a:r>
              <a:rPr lang="da-DK" altLang="da-DK" dirty="0" smtClean="0">
                <a:latin typeface="Georgia" panose="02040502050405020303" pitchFamily="18" charset="0"/>
              </a:rPr>
              <a:t>? </a:t>
            </a:r>
            <a:endParaRPr lang="da-DK" altLang="da-DK" dirty="0">
              <a:latin typeface="Georgia" panose="020405020504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Social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conventions</a:t>
            </a:r>
            <a:endParaRPr lang="da-DK" altLang="da-DK" sz="18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Unwritten</a:t>
            </a: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rules</a:t>
            </a:r>
            <a:endParaRPr lang="da-DK" altLang="da-DK" sz="18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Arial" pitchFamily="34" charset="0"/>
              <a:buNone/>
            </a:pPr>
            <a:endParaRPr lang="da-DK" altLang="da-DK" dirty="0">
              <a:latin typeface="Georgia" panose="02040502050405020303" pitchFamily="18" charset="0"/>
            </a:endParaRPr>
          </a:p>
          <a:p>
            <a:r>
              <a:rPr lang="da-DK" altLang="da-DK" dirty="0" smtClean="0">
                <a:latin typeface="Georgia" panose="02040502050405020303" pitchFamily="18" charset="0"/>
              </a:rPr>
              <a:t>Good </a:t>
            </a:r>
            <a:r>
              <a:rPr lang="da-DK" altLang="da-DK" dirty="0" err="1" smtClean="0">
                <a:latin typeface="Georgia" panose="02040502050405020303" pitchFamily="18" charset="0"/>
              </a:rPr>
              <a:t>class</a:t>
            </a:r>
            <a:r>
              <a:rPr lang="da-DK" altLang="da-DK" dirty="0" smtClean="0">
                <a:latin typeface="Georgia" panose="02040502050405020303" pitchFamily="18" charset="0"/>
              </a:rPr>
              <a:t> </a:t>
            </a:r>
            <a:r>
              <a:rPr lang="da-DK" altLang="da-DK" dirty="0" err="1" smtClean="0">
                <a:latin typeface="Georgia" panose="02040502050405020303" pitchFamily="18" charset="0"/>
              </a:rPr>
              <a:t>culture</a:t>
            </a:r>
            <a:r>
              <a:rPr lang="da-DK" altLang="da-DK" dirty="0" smtClean="0">
                <a:latin typeface="Georgia" panose="02040502050405020303" pitchFamily="18" charset="0"/>
              </a:rPr>
              <a:t> is </a:t>
            </a:r>
            <a:r>
              <a:rPr lang="da-DK" altLang="da-DK" dirty="0" err="1" smtClean="0">
                <a:latin typeface="Georgia" panose="02040502050405020303" pitchFamily="18" charset="0"/>
              </a:rPr>
              <a:t>important</a:t>
            </a:r>
            <a:endParaRPr lang="da-DK" altLang="da-DK" dirty="0">
              <a:latin typeface="Georgia" panose="020405020504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Creates</a:t>
            </a: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a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good</a:t>
            </a: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teaching</a:t>
            </a: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environment</a:t>
            </a:r>
            <a:endParaRPr lang="da-DK" altLang="da-DK" sz="18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Helps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everyone</a:t>
            </a: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thrive</a:t>
            </a:r>
            <a:endParaRPr lang="da-DK" altLang="da-DK" sz="18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Promotes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community</a:t>
            </a:r>
            <a:endParaRPr lang="da-DK" altLang="da-DK" sz="18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Arial" pitchFamily="34" charset="0"/>
              <a:buNone/>
            </a:pPr>
            <a:endParaRPr lang="da-DK" altLang="da-DK" dirty="0">
              <a:latin typeface="Georgia" panose="02040502050405020303" pitchFamily="18" charset="0"/>
            </a:endParaRPr>
          </a:p>
          <a:p>
            <a:r>
              <a:rPr lang="da-DK" altLang="da-DK" dirty="0" err="1" smtClean="0">
                <a:latin typeface="Georgia" panose="02040502050405020303" pitchFamily="18" charset="0"/>
              </a:rPr>
              <a:t>Formulating</a:t>
            </a:r>
            <a:r>
              <a:rPr lang="da-DK" altLang="da-DK" dirty="0" smtClean="0">
                <a:latin typeface="Georgia" panose="02040502050405020303" pitchFamily="18" charset="0"/>
              </a:rPr>
              <a:t> ideals</a:t>
            </a:r>
            <a:endParaRPr lang="da-DK" altLang="da-DK" dirty="0">
              <a:latin typeface="Georgia" panose="020405020504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altLang="da-DK" sz="18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F</a:t>
            </a: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ocus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our</a:t>
            </a: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energy</a:t>
            </a: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on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that</a:t>
            </a: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which</a:t>
            </a: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we</a:t>
            </a: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want</a:t>
            </a:r>
            <a:r>
              <a:rPr lang="da-DK" altLang="da-DK" sz="18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to </a:t>
            </a:r>
            <a:r>
              <a:rPr lang="da-DK" altLang="da-DK" sz="1800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grow</a:t>
            </a:r>
            <a:endParaRPr lang="da-DK" altLang="da-DK" sz="18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800" y="1533600"/>
            <a:ext cx="3564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6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01699" y="2551973"/>
            <a:ext cx="5253567" cy="2758760"/>
          </a:xfrm>
        </p:spPr>
        <p:txBody>
          <a:bodyPr>
            <a:normAutofit/>
          </a:bodyPr>
          <a:lstStyle/>
          <a:p>
            <a:r>
              <a:rPr lang="da-DK" dirty="0" err="1" smtClean="0"/>
              <a:t>Get</a:t>
            </a:r>
            <a:r>
              <a:rPr lang="da-DK" dirty="0" smtClean="0"/>
              <a:t> </a:t>
            </a:r>
            <a:r>
              <a:rPr lang="da-DK" dirty="0" err="1" smtClean="0"/>
              <a:t>together</a:t>
            </a:r>
            <a:r>
              <a:rPr lang="da-DK" dirty="0" smtClean="0"/>
              <a:t> with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buddy</a:t>
            </a:r>
            <a:r>
              <a:rPr lang="da-DK" dirty="0" smtClean="0"/>
              <a:t>.</a:t>
            </a:r>
            <a:endParaRPr lang="da-DK" dirty="0" smtClean="0"/>
          </a:p>
          <a:p>
            <a:r>
              <a:rPr lang="da-DK" dirty="0" smtClean="0"/>
              <a:t>Read the cases </a:t>
            </a:r>
            <a:r>
              <a:rPr lang="da-DK" dirty="0" err="1" smtClean="0"/>
              <a:t>one</a:t>
            </a:r>
            <a:r>
              <a:rPr lang="da-DK" dirty="0" smtClean="0"/>
              <a:t> </a:t>
            </a:r>
            <a:r>
              <a:rPr lang="da-DK" dirty="0" smtClean="0"/>
              <a:t>at a time. </a:t>
            </a:r>
            <a:endParaRPr lang="da-DK" dirty="0"/>
          </a:p>
          <a:p>
            <a:r>
              <a:rPr lang="da-DK" dirty="0" err="1"/>
              <a:t>A</a:t>
            </a:r>
            <a:r>
              <a:rPr lang="da-DK" dirty="0" err="1" smtClean="0"/>
              <a:t>fter</a:t>
            </a:r>
            <a:r>
              <a:rPr lang="da-DK" dirty="0" smtClean="0"/>
              <a:t> </a:t>
            </a:r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read-through</a:t>
            </a:r>
            <a:r>
              <a:rPr lang="da-DK" dirty="0" smtClean="0"/>
              <a:t>, </a:t>
            </a:r>
            <a:r>
              <a:rPr lang="da-DK" dirty="0" err="1" smtClean="0"/>
              <a:t>answer</a:t>
            </a:r>
            <a:r>
              <a:rPr lang="da-DK" dirty="0" smtClean="0"/>
              <a:t> the </a:t>
            </a:r>
            <a:r>
              <a:rPr lang="da-DK" dirty="0" err="1" smtClean="0"/>
              <a:t>appropriate</a:t>
            </a:r>
            <a:r>
              <a:rPr lang="da-DK" dirty="0" smtClean="0"/>
              <a:t> </a:t>
            </a:r>
            <a:r>
              <a:rPr lang="da-DK" dirty="0" err="1" smtClean="0"/>
              <a:t>questions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693870" y="1492753"/>
            <a:ext cx="6787827" cy="478551"/>
          </a:xfrm>
        </p:spPr>
        <p:txBody>
          <a:bodyPr/>
          <a:lstStyle/>
          <a:p>
            <a:r>
              <a:rPr lang="da-DK" sz="1600" dirty="0" smtClean="0"/>
              <a:t>Work </a:t>
            </a:r>
            <a:r>
              <a:rPr lang="da-DK" sz="1600" dirty="0" smtClean="0"/>
              <a:t>with </a:t>
            </a:r>
            <a:r>
              <a:rPr lang="da-DK" sz="1600" dirty="0" err="1" smtClean="0"/>
              <a:t>five</a:t>
            </a:r>
            <a:r>
              <a:rPr lang="da-DK" sz="1600" dirty="0" smtClean="0"/>
              <a:t> cases </a:t>
            </a:r>
            <a:r>
              <a:rPr lang="da-DK" sz="1600" dirty="0" err="1" smtClean="0"/>
              <a:t>dealing</a:t>
            </a:r>
            <a:r>
              <a:rPr lang="da-DK" sz="1600" dirty="0" smtClean="0"/>
              <a:t> with </a:t>
            </a:r>
            <a:r>
              <a:rPr lang="da-DK" sz="1600" dirty="0" err="1" smtClean="0"/>
              <a:t>class</a:t>
            </a:r>
            <a:r>
              <a:rPr lang="da-DK" sz="1600" dirty="0" smtClean="0"/>
              <a:t> </a:t>
            </a:r>
            <a:r>
              <a:rPr lang="da-DK" sz="1600" dirty="0" err="1" smtClean="0"/>
              <a:t>culture</a:t>
            </a:r>
            <a:r>
              <a:rPr lang="da-DK" sz="1600" dirty="0" smtClean="0"/>
              <a:t>.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569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class</a:t>
            </a:r>
            <a:r>
              <a:rPr lang="da-DK" dirty="0" smtClean="0"/>
              <a:t> ideals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3870" y="1409205"/>
            <a:ext cx="7707180" cy="4112096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da-DK" dirty="0" smtClean="0">
                <a:latin typeface="Georgia" panose="02040502050405020303" pitchFamily="18" charset="0"/>
              </a:rPr>
              <a:t>Based on your answers, you </a:t>
            </a:r>
            <a:r>
              <a:rPr lang="en-US" altLang="da-DK" dirty="0" smtClean="0">
                <a:latin typeface="Georgia" panose="02040502050405020303" pitchFamily="18" charset="0"/>
              </a:rPr>
              <a:t>will now work together forming </a:t>
            </a:r>
            <a:r>
              <a:rPr lang="en-US" altLang="da-DK" dirty="0" smtClean="0">
                <a:latin typeface="Georgia" panose="02040502050405020303" pitchFamily="18" charset="0"/>
              </a:rPr>
              <a:t>class ideals. </a:t>
            </a:r>
          </a:p>
          <a:p>
            <a:pPr marL="0" indent="0"/>
            <a:endParaRPr lang="en-US" altLang="da-DK" dirty="0" smtClean="0">
              <a:latin typeface="Georgia" panose="02040502050405020303" pitchFamily="18" charset="0"/>
            </a:endParaRPr>
          </a:p>
          <a:p>
            <a:pPr marL="0" indent="0"/>
            <a:r>
              <a:rPr lang="en-US" altLang="da-DK" dirty="0" smtClean="0">
                <a:latin typeface="Georgia" panose="02040502050405020303" pitchFamily="18" charset="0"/>
              </a:rPr>
              <a:t> Why are the ideals important?</a:t>
            </a:r>
          </a:p>
          <a:p>
            <a:pPr lvl="1">
              <a:buClr>
                <a:srgbClr val="E14E39"/>
              </a:buClr>
              <a:buFont typeface="Courier New" panose="02070309020205020404" pitchFamily="49" charset="0"/>
              <a:buChar char="o"/>
            </a:pPr>
            <a:r>
              <a:rPr lang="en-US" altLang="da-DK" sz="16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They create a safe environment in class, where everyone feels welcome</a:t>
            </a:r>
          </a:p>
          <a:p>
            <a:pPr lvl="1">
              <a:buClr>
                <a:srgbClr val="E14E39"/>
              </a:buClr>
              <a:buFont typeface="Courier New" panose="02070309020205020404" pitchFamily="49" charset="0"/>
              <a:buChar char="o"/>
            </a:pPr>
            <a:r>
              <a:rPr lang="en-US" altLang="da-DK" sz="16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They create a good foundation for academics</a:t>
            </a:r>
          </a:p>
          <a:p>
            <a:pPr lvl="1">
              <a:buClr>
                <a:srgbClr val="E14E39"/>
              </a:buClr>
              <a:buFont typeface="Courier New" panose="02070309020205020404" pitchFamily="49" charset="0"/>
              <a:buChar char="o"/>
            </a:pPr>
            <a:r>
              <a:rPr lang="en-US" altLang="da-DK" sz="16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They remind us </a:t>
            </a:r>
            <a:r>
              <a:rPr lang="en-US" altLang="da-DK" sz="16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of the importance of having good guidelines</a:t>
            </a:r>
            <a:endParaRPr lang="en-US" altLang="da-DK" sz="1600" dirty="0" smtClean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/>
            <a:endParaRPr lang="en-US" altLang="da-DK" dirty="0" smtClean="0">
              <a:latin typeface="Georgia" panose="02040502050405020303" pitchFamily="18" charset="0"/>
            </a:endParaRPr>
          </a:p>
          <a:p>
            <a:pPr marL="0" indent="0"/>
            <a:r>
              <a:rPr lang="en-US" altLang="da-DK" dirty="0" smtClean="0">
                <a:latin typeface="Georgia" panose="02040502050405020303" pitchFamily="18" charset="0"/>
              </a:rPr>
              <a:t> Elements you </a:t>
            </a:r>
            <a:r>
              <a:rPr lang="en-US" altLang="da-DK" dirty="0" smtClean="0">
                <a:latin typeface="Georgia" panose="02040502050405020303" pitchFamily="18" charset="0"/>
              </a:rPr>
              <a:t>may</a:t>
            </a:r>
            <a:r>
              <a:rPr lang="en-US" altLang="da-DK" dirty="0" smtClean="0">
                <a:latin typeface="Georgia" panose="02040502050405020303" pitchFamily="18" charset="0"/>
              </a:rPr>
              <a:t> </a:t>
            </a:r>
            <a:r>
              <a:rPr lang="en-US" altLang="da-DK" dirty="0" smtClean="0">
                <a:latin typeface="Georgia" panose="02040502050405020303" pitchFamily="18" charset="0"/>
              </a:rPr>
              <a:t>include in the ideals</a:t>
            </a:r>
          </a:p>
          <a:p>
            <a:pPr lvl="1">
              <a:buClr>
                <a:srgbClr val="E14E39"/>
              </a:buClr>
              <a:buFont typeface="Courier New" panose="02070309020205020404" pitchFamily="49" charset="0"/>
              <a:buChar char="o"/>
            </a:pPr>
            <a:r>
              <a:rPr lang="en-US" altLang="da-DK" sz="16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How </a:t>
            </a:r>
            <a:r>
              <a:rPr lang="en-US" altLang="da-DK" sz="16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do we want </a:t>
            </a:r>
            <a:r>
              <a:rPr lang="en-US" altLang="da-DK" sz="16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to behave towards each other?</a:t>
            </a:r>
          </a:p>
          <a:p>
            <a:pPr lvl="1">
              <a:buClr>
                <a:srgbClr val="E14E39"/>
              </a:buClr>
              <a:buFont typeface="Courier New" panose="02070309020205020404" pitchFamily="49" charset="0"/>
              <a:buChar char="o"/>
            </a:pPr>
            <a:r>
              <a:rPr lang="en-US" altLang="da-DK" sz="16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Guidelines for good group work</a:t>
            </a:r>
          </a:p>
          <a:p>
            <a:pPr lvl="1">
              <a:buClr>
                <a:srgbClr val="E14E39"/>
              </a:buClr>
              <a:buFont typeface="Courier New" panose="02070309020205020404" pitchFamily="49" charset="0"/>
              <a:buChar char="o"/>
            </a:pPr>
            <a:r>
              <a:rPr lang="en-US" altLang="da-DK" sz="16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Social life outside of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23168"/>
      </p:ext>
    </p:extLst>
  </p:cSld>
  <p:clrMapOvr>
    <a:masterClrMapping/>
  </p:clrMapOvr>
</p:sld>
</file>

<file path=ppt/theme/theme1.xml><?xml version="1.0" encoding="utf-8"?>
<a:theme xmlns:a="http://schemas.openxmlformats.org/drawingml/2006/main" name="Netwerk_Ppt_skabelon_le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nktopstilling grøn cirk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Netwerk_Ppt_skabelon_leg</Template>
  <TotalTime>3284</TotalTime>
  <Words>1261</Words>
  <Application>Microsoft Office PowerPoint</Application>
  <PresentationFormat>Skærmshow (4:3)</PresentationFormat>
  <Paragraphs>88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Netwerk_Ppt_skabelon_leg</vt:lpstr>
      <vt:lpstr>PowerPoint-præsentation</vt:lpstr>
      <vt:lpstr>Class culture I</vt:lpstr>
      <vt:lpstr>Class culture</vt:lpstr>
      <vt:lpstr>Cases</vt:lpstr>
      <vt:lpstr>The class ideals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Rillo</dc:creator>
  <cp:lastModifiedBy>Camilla Lund Mikkelsen</cp:lastModifiedBy>
  <cp:revision>149</cp:revision>
  <cp:lastPrinted>2014-05-22T08:09:42Z</cp:lastPrinted>
  <dcterms:created xsi:type="dcterms:W3CDTF">2012-05-05T12:10:20Z</dcterms:created>
  <dcterms:modified xsi:type="dcterms:W3CDTF">2020-08-04T09:00:37Z</dcterms:modified>
</cp:coreProperties>
</file>